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85" r:id="rId6"/>
    <p:sldId id="286" r:id="rId7"/>
    <p:sldId id="297" r:id="rId8"/>
    <p:sldId id="272" r:id="rId9"/>
    <p:sldId id="260" r:id="rId10"/>
    <p:sldId id="261" r:id="rId11"/>
    <p:sldId id="312" r:id="rId12"/>
    <p:sldId id="262" r:id="rId13"/>
    <p:sldId id="311" r:id="rId14"/>
    <p:sldId id="264" r:id="rId15"/>
    <p:sldId id="265" r:id="rId16"/>
    <p:sldId id="269" r:id="rId17"/>
    <p:sldId id="270" r:id="rId18"/>
    <p:sldId id="274" r:id="rId19"/>
    <p:sldId id="267" r:id="rId20"/>
    <p:sldId id="275" r:id="rId21"/>
    <p:sldId id="313" r:id="rId22"/>
    <p:sldId id="268" r:id="rId23"/>
    <p:sldId id="276" r:id="rId24"/>
    <p:sldId id="277" r:id="rId25"/>
    <p:sldId id="278" r:id="rId26"/>
    <p:sldId id="279" r:id="rId27"/>
    <p:sldId id="280" r:id="rId28"/>
    <p:sldId id="282" r:id="rId29"/>
    <p:sldId id="281" r:id="rId30"/>
    <p:sldId id="283" r:id="rId31"/>
    <p:sldId id="287" r:id="rId32"/>
    <p:sldId id="288" r:id="rId33"/>
    <p:sldId id="284" r:id="rId34"/>
    <p:sldId id="289" r:id="rId35"/>
    <p:sldId id="291" r:id="rId36"/>
    <p:sldId id="290" r:id="rId37"/>
    <p:sldId id="292" r:id="rId38"/>
    <p:sldId id="293" r:id="rId39"/>
    <p:sldId id="314" r:id="rId40"/>
    <p:sldId id="294" r:id="rId41"/>
    <p:sldId id="295" r:id="rId42"/>
    <p:sldId id="303" r:id="rId43"/>
    <p:sldId id="296" r:id="rId44"/>
    <p:sldId id="299" r:id="rId45"/>
    <p:sldId id="298" r:id="rId46"/>
    <p:sldId id="300" r:id="rId47"/>
    <p:sldId id="301" r:id="rId48"/>
    <p:sldId id="302" r:id="rId49"/>
    <p:sldId id="304" r:id="rId50"/>
    <p:sldId id="305" r:id="rId51"/>
    <p:sldId id="306" r:id="rId52"/>
    <p:sldId id="307" r:id="rId53"/>
    <p:sldId id="309" r:id="rId54"/>
    <p:sldId id="308" r:id="rId55"/>
    <p:sldId id="310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5574190-905F-43E1-A42D-39BC80C54EC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9C75973-DB6B-4EC2-84CC-D6193474C48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26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4190-905F-43E1-A42D-39BC80C54EC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973-DB6B-4EC2-84CC-D6193474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8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4190-905F-43E1-A42D-39BC80C54EC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973-DB6B-4EC2-84CC-D6193474C48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824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4190-905F-43E1-A42D-39BC80C54EC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973-DB6B-4EC2-84CC-D6193474C48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297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4190-905F-43E1-A42D-39BC80C54EC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973-DB6B-4EC2-84CC-D6193474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42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4190-905F-43E1-A42D-39BC80C54EC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973-DB6B-4EC2-84CC-D6193474C4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403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4190-905F-43E1-A42D-39BC80C54EC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973-DB6B-4EC2-84CC-D6193474C48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49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4190-905F-43E1-A42D-39BC80C54EC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973-DB6B-4EC2-84CC-D6193474C48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586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4190-905F-43E1-A42D-39BC80C54EC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973-DB6B-4EC2-84CC-D6193474C48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15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4190-905F-43E1-A42D-39BC80C54EC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973-DB6B-4EC2-84CC-D6193474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5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4190-905F-43E1-A42D-39BC80C54EC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973-DB6B-4EC2-84CC-D6193474C4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32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4190-905F-43E1-A42D-39BC80C54EC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973-DB6B-4EC2-84CC-D6193474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3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4190-905F-43E1-A42D-39BC80C54EC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973-DB6B-4EC2-84CC-D6193474C48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93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4190-905F-43E1-A42D-39BC80C54EC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973-DB6B-4EC2-84CC-D6193474C48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62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4190-905F-43E1-A42D-39BC80C54EC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973-DB6B-4EC2-84CC-D6193474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1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4190-905F-43E1-A42D-39BC80C54EC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973-DB6B-4EC2-84CC-D6193474C4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12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4190-905F-43E1-A42D-39BC80C54EC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5973-DB6B-4EC2-84CC-D6193474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7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574190-905F-43E1-A42D-39BC80C54EC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C75973-DB6B-4EC2-84CC-D6193474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3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currytbcenter@ucsf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3F74-52BC-41B6-8721-A04BFC4AD9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  <a:ea typeface="Adobe Gothic Std B" panose="020B0800000000000000" pitchFamily="34" charset="-128"/>
              </a:rPr>
              <a:t>Pediatric Tuberculosis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A0691-4E66-4DB3-B6E6-5E4987A5DF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Berlin Sans FB" panose="020E0602020502020306" pitchFamily="34" charset="0"/>
              </a:rPr>
              <a:t>Mien Chyi, MD</a:t>
            </a:r>
          </a:p>
        </p:txBody>
      </p:sp>
    </p:spTree>
    <p:extLst>
      <p:ext uri="{BB962C8B-B14F-4D97-AF65-F5344CB8AC3E}">
        <p14:creationId xmlns:p14="http://schemas.microsoft.com/office/powerpoint/2010/main" val="4113518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74A5A-0E9E-46F6-A797-3F11692A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TB Testing - 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0BDA1-1F18-4FE6-946A-DB481C938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Conditions that decrease lymphocyte number or function can reduce the sensitivity of both tests (</a:t>
            </a:r>
            <a:r>
              <a:rPr lang="en-US" dirty="0" err="1">
                <a:latin typeface="Berlin Sans FB" panose="020E0602020502020306" pitchFamily="34" charset="0"/>
              </a:rPr>
              <a:t>anergy</a:t>
            </a:r>
            <a:r>
              <a:rPr lang="en-US" dirty="0">
                <a:latin typeface="Berlin Sans FB" panose="020E0602020502020306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Berlin Sans FB" panose="020E0602020502020306" pitchFamily="34" charset="0"/>
              </a:rPr>
              <a:t>Age, malnutrition, immunosuppression, viral infection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Berlin Sans FB" panose="020E0602020502020306" pitchFamily="34" charset="0"/>
              </a:rPr>
              <a:t>MMR, varicella, and </a:t>
            </a:r>
            <a:r>
              <a:rPr lang="en-US" dirty="0" err="1">
                <a:latin typeface="Berlin Sans FB" panose="020E0602020502020306" pitchFamily="34" charset="0"/>
              </a:rPr>
              <a:t>Covid</a:t>
            </a:r>
            <a:r>
              <a:rPr lang="en-US" dirty="0">
                <a:latin typeface="Berlin Sans FB" panose="020E0602020502020306" pitchFamily="34" charset="0"/>
              </a:rPr>
              <a:t> (!) vaccines (wait 4-6 weeks to test)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Berlin Sans FB" panose="020E0602020502020306" pitchFamily="34" charset="0"/>
              </a:rPr>
              <a:t>Severe or disseminated TB disease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Berlin Sans FB" panose="020E0602020502020306" pitchFamily="34" charset="0"/>
              </a:rPr>
              <a:t>Recent infection (window period)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Berlin Sans FB" panose="020E0602020502020306" pitchFamily="34" charset="0"/>
              </a:rPr>
              <a:t>10-40% of immunocompetent children w/ culture-proven TB disease have an initial negative test</a:t>
            </a:r>
          </a:p>
          <a:p>
            <a:r>
              <a:rPr lang="en-US" dirty="0">
                <a:latin typeface="Berlin Sans FB" panose="020E0602020502020306" pitchFamily="34" charset="0"/>
              </a:rPr>
              <a:t>Sensitivity persists: </a:t>
            </a:r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do not retest a prior positive!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6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48EC-9EEB-41DE-976B-63A5B568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TB Testing - Specificity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A2484-8AEA-4D2E-90BA-5C735A438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Cross-reactivity with nontuberculous mycobacteria – both tests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More species with TST than with IGRA</a:t>
            </a:r>
          </a:p>
          <a:p>
            <a:r>
              <a:rPr lang="en-US" dirty="0">
                <a:latin typeface="Berlin Sans FB" panose="020E0602020502020306" pitchFamily="34" charset="0"/>
              </a:rPr>
              <a:t>TST only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BCG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Boosting phenomenon</a:t>
            </a:r>
          </a:p>
          <a:p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46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87A4-9BF0-4068-9B4E-E009311B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TST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27B21-452F-4CDE-9E88-318CB64C5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3531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5 mm: suspected TB disease, close contact to individual with confirmed OR suspected active TB, immunosuppression/HIV*, age &lt; 6 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Berlin Sans FB" panose="020E0602020502020306" pitchFamily="34" charset="0"/>
              </a:rPr>
              <a:t>10 mm: immunosuppression/HIV**, lymphoma, DM, renal failure, malnutrition, birth in or travel to high-prevalence area, exposure to high-risk adults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Berlin Sans FB" panose="020E0602020502020306" pitchFamily="34" charset="0"/>
              </a:rPr>
              <a:t>15 mm: no risk factors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Berlin Sans FB" panose="020E0602020502020306" pitchFamily="34" charset="0"/>
              </a:rPr>
              <a:t>Disregard prior BCG vaccination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Berlin Sans FB" panose="020E0602020502020306" pitchFamily="34" charset="0"/>
              </a:rPr>
              <a:t>Positive TST can be read for up to 7 days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00541A-DECF-4396-8C99-85333280C69C}"/>
              </a:ext>
            </a:extLst>
          </p:cNvPr>
          <p:cNvSpPr txBox="1"/>
          <p:nvPr/>
        </p:nvSpPr>
        <p:spPr>
          <a:xfrm>
            <a:off x="9079521" y="5583480"/>
            <a:ext cx="1817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erlin Sans FB" panose="020E0602020502020306" pitchFamily="34" charset="0"/>
              </a:rPr>
              <a:t>*Curry TB Center</a:t>
            </a:r>
          </a:p>
          <a:p>
            <a:r>
              <a:rPr lang="en-US" sz="1600" dirty="0">
                <a:latin typeface="Berlin Sans FB" panose="020E0602020502020306" pitchFamily="34" charset="0"/>
              </a:rPr>
              <a:t>**CDC/AAP</a:t>
            </a:r>
          </a:p>
        </p:txBody>
      </p:sp>
    </p:spTree>
    <p:extLst>
      <p:ext uri="{BB962C8B-B14F-4D97-AF65-F5344CB8AC3E}">
        <p14:creationId xmlns:p14="http://schemas.microsoft.com/office/powerpoint/2010/main" val="411771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D2FD-EF5D-401B-8AC4-2C68581C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IGRA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44E77-BD9B-425A-B90B-9437B3E4C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48996"/>
          </a:xfrm>
        </p:spPr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Positive</a:t>
            </a:r>
          </a:p>
          <a:p>
            <a:r>
              <a:rPr lang="en-US" dirty="0">
                <a:latin typeface="Berlin Sans FB" panose="020E0602020502020306" pitchFamily="34" charset="0"/>
              </a:rPr>
              <a:t>Negative</a:t>
            </a:r>
          </a:p>
          <a:p>
            <a:r>
              <a:rPr lang="en-US" dirty="0">
                <a:latin typeface="Berlin Sans FB" panose="020E0602020502020306" pitchFamily="34" charset="0"/>
              </a:rPr>
              <a:t>Indeterminate/Equivocal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Child is too young (&lt; 2 years old)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Test failure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Berlin Sans FB" panose="020E0602020502020306" pitchFamily="34" charset="0"/>
              </a:rPr>
              <a:t>Usually, repeat the test</a:t>
            </a:r>
          </a:p>
        </p:txBody>
      </p:sp>
    </p:spTree>
    <p:extLst>
      <p:ext uri="{BB962C8B-B14F-4D97-AF65-F5344CB8AC3E}">
        <p14:creationId xmlns:p14="http://schemas.microsoft.com/office/powerpoint/2010/main" val="489540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C1987-49EF-4D00-B3DF-5DFFE651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TST or IGRA?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A3599-C969-4CA5-BB9E-D8698EF82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TST preferred if &lt; 2 years old</a:t>
            </a:r>
          </a:p>
          <a:p>
            <a:r>
              <a:rPr lang="en-US" dirty="0">
                <a:latin typeface="Berlin Sans FB" panose="020E0602020502020306" pitchFamily="34" charset="0"/>
              </a:rPr>
              <a:t>IGRA preferred &gt; 2 years old if BCG vaccinated or unlikely to return for PPD reading</a:t>
            </a:r>
          </a:p>
          <a:p>
            <a:r>
              <a:rPr lang="en-US" dirty="0">
                <a:latin typeface="Berlin Sans FB" panose="020E0602020502020306" pitchFamily="34" charset="0"/>
              </a:rPr>
              <a:t>You can do both: +TST but -IGRA in a child without symptoms or exposure is unlikely to be TB</a:t>
            </a:r>
          </a:p>
        </p:txBody>
      </p:sp>
    </p:spTree>
    <p:extLst>
      <p:ext uri="{BB962C8B-B14F-4D97-AF65-F5344CB8AC3E}">
        <p14:creationId xmlns:p14="http://schemas.microsoft.com/office/powerpoint/2010/main" val="2205445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B801F-54F8-49E1-B90B-DDBE27197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Latent Infection or Active Disease?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05E2A-7D33-42FF-9D13-F42BAFFA0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Berlin Sans FB" panose="020E0602020502020306" pitchFamily="34" charset="0"/>
              </a:rPr>
              <a:t>Latent tuberculosis (LTBI) is the presence of </a:t>
            </a:r>
            <a:r>
              <a:rPr lang="en-US" i="1" dirty="0">
                <a:latin typeface="Berlin Sans FB" panose="020E0602020502020306" pitchFamily="34" charset="0"/>
              </a:rPr>
              <a:t>M. tuberculosis </a:t>
            </a:r>
            <a:r>
              <a:rPr lang="en-US" dirty="0">
                <a:latin typeface="Berlin Sans FB" panose="020E0602020502020306" pitchFamily="34" charset="0"/>
              </a:rPr>
              <a:t>organisms in a patient with no symptoms, signs, </a:t>
            </a:r>
            <a:r>
              <a:rPr lang="en-US" dirty="0" err="1">
                <a:latin typeface="Berlin Sans FB" panose="020E0602020502020306" pitchFamily="34" charset="0"/>
              </a:rPr>
              <a:t>xray</a:t>
            </a:r>
            <a:r>
              <a:rPr lang="en-US" dirty="0">
                <a:latin typeface="Berlin Sans FB" panose="020E0602020502020306" pitchFamily="34" charset="0"/>
              </a:rPr>
              <a:t> findings, or bacteriologic evidence of tuberculosis disease</a:t>
            </a:r>
          </a:p>
          <a:p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LTBI can only be diagnosed after ruling out active disease</a:t>
            </a:r>
          </a:p>
        </p:txBody>
      </p:sp>
    </p:spTree>
    <p:extLst>
      <p:ext uri="{BB962C8B-B14F-4D97-AF65-F5344CB8AC3E}">
        <p14:creationId xmlns:p14="http://schemas.microsoft.com/office/powerpoint/2010/main" val="1987469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ACA28-7C0D-479A-A957-40E8C9E6B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Sites of TB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38369-1F45-4AAD-8AEF-0B05D501C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Pulmonary (&gt;50%)</a:t>
            </a:r>
          </a:p>
          <a:p>
            <a:r>
              <a:rPr lang="en-US" dirty="0">
                <a:latin typeface="Berlin Sans FB" panose="020E0602020502020306" pitchFamily="34" charset="0"/>
              </a:rPr>
              <a:t>Lymph nodes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Intrathoracic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Superficial (scrofula)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BBF69D-9087-4539-98CC-EF04D3933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39" y="3751705"/>
            <a:ext cx="2560228" cy="1979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8B8C2F-D081-46F4-8DE1-CDDDC79ED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48" y="2564901"/>
            <a:ext cx="4363059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2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49AE-E6DC-4BA7-A288-400D7D301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Sites of TB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DD8EC-8291-423A-B1BF-52B488946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Brain</a:t>
            </a:r>
          </a:p>
          <a:p>
            <a:r>
              <a:rPr lang="en-US" dirty="0">
                <a:latin typeface="Berlin Sans FB" panose="020E0602020502020306" pitchFamily="34" charset="0"/>
              </a:rPr>
              <a:t>Bone/joint</a:t>
            </a:r>
          </a:p>
          <a:p>
            <a:r>
              <a:rPr lang="en-US" dirty="0">
                <a:latin typeface="Berlin Sans FB" panose="020E0602020502020306" pitchFamily="34" charset="0"/>
              </a:rPr>
              <a:t>Abdominal organs</a:t>
            </a:r>
          </a:p>
          <a:p>
            <a:r>
              <a:rPr lang="en-US" dirty="0">
                <a:latin typeface="Berlin Sans FB" panose="020E0602020502020306" pitchFamily="34" charset="0"/>
              </a:rPr>
              <a:t>Anywhere!</a:t>
            </a:r>
          </a:p>
          <a:p>
            <a:r>
              <a:rPr lang="en-US" dirty="0">
                <a:latin typeface="Berlin Sans FB" panose="020E0602020502020306" pitchFamily="34" charset="0"/>
              </a:rPr>
              <a:t>Everywhere!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884CC4-DAC0-4716-A6F1-C238EFFA3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34" y="2556932"/>
            <a:ext cx="3758252" cy="361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78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B3036-0CBA-47CD-8A72-26550A701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TB Disease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96F3D-ABD6-45AA-9FC6-62BCD844D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21130"/>
          </a:xfrm>
        </p:spPr>
        <p:txBody>
          <a:bodyPr>
            <a:normAutofit/>
          </a:bodyPr>
          <a:lstStyle/>
          <a:p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History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Pertinent medical history (TB history, chronic disease, immunosuppression)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Exposure (who, where, when, how long)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Symptoms</a:t>
            </a:r>
          </a:p>
        </p:txBody>
      </p:sp>
    </p:spTree>
    <p:extLst>
      <p:ext uri="{BB962C8B-B14F-4D97-AF65-F5344CB8AC3E}">
        <p14:creationId xmlns:p14="http://schemas.microsoft.com/office/powerpoint/2010/main" val="3511665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A775-D2CC-42E6-9B16-52CAD74A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Symptoms of TB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174B1-6398-44B6-AAB3-39BA04609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Fever &gt; 2 weeks</a:t>
            </a:r>
          </a:p>
          <a:p>
            <a:r>
              <a:rPr lang="en-US" dirty="0">
                <a:latin typeface="Berlin Sans FB" panose="020E0602020502020306" pitchFamily="34" charset="0"/>
              </a:rPr>
              <a:t>Persistent cough (&gt; 2-3 weeks)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Hemoptysis is rare</a:t>
            </a:r>
          </a:p>
          <a:p>
            <a:r>
              <a:rPr lang="en-US" dirty="0">
                <a:latin typeface="Berlin Sans FB" panose="020E0602020502020306" pitchFamily="34" charset="0"/>
              </a:rPr>
              <a:t>Weight loss or failure to gain weight</a:t>
            </a:r>
          </a:p>
          <a:p>
            <a:r>
              <a:rPr lang="en-US" dirty="0">
                <a:latin typeface="Berlin Sans FB" panose="020E0602020502020306" pitchFamily="34" charset="0"/>
              </a:rPr>
              <a:t>(Night sweats)</a:t>
            </a:r>
          </a:p>
          <a:p>
            <a:r>
              <a:rPr lang="en-US" dirty="0">
                <a:latin typeface="Berlin Sans FB" panose="020E0602020502020306" pitchFamily="34" charset="0"/>
              </a:rPr>
              <a:t>Erythema nodosum</a:t>
            </a:r>
          </a:p>
          <a:p>
            <a:r>
              <a:rPr lang="en-US" dirty="0">
                <a:latin typeface="Berlin Sans FB" panose="020E0602020502020306" pitchFamily="34" charset="0"/>
              </a:rPr>
              <a:t>Symptoms may be subtle or absent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B63C61-9359-4AE9-882F-8CEF4E2A5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69" y="2787388"/>
            <a:ext cx="3299658" cy="30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7196A-DB72-4120-81AD-3671147FC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C2ED9-B442-4243-9138-8E79E6F53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Berlin Sans FB" panose="020E0602020502020306" pitchFamily="34" charset="0"/>
              </a:rPr>
              <a:t>Discuss practical pediatric TB evaluation and management</a:t>
            </a:r>
          </a:p>
          <a:p>
            <a:r>
              <a:rPr lang="en-US" dirty="0">
                <a:latin typeface="Berlin Sans FB" panose="020E0602020502020306" pitchFamily="34" charset="0"/>
              </a:rPr>
              <a:t>Introduce the latest Peds TB guideline revision</a:t>
            </a:r>
          </a:p>
          <a:p>
            <a:r>
              <a:rPr lang="en-US" dirty="0">
                <a:latin typeface="Berlin Sans FB" panose="020E0602020502020306" pitchFamily="34" charset="0"/>
              </a:rPr>
              <a:t>Practice with cases</a:t>
            </a:r>
          </a:p>
        </p:txBody>
      </p:sp>
    </p:spTree>
    <p:extLst>
      <p:ext uri="{BB962C8B-B14F-4D97-AF65-F5344CB8AC3E}">
        <p14:creationId xmlns:p14="http://schemas.microsoft.com/office/powerpoint/2010/main" val="678676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B3036-0CBA-47CD-8A72-26550A701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TB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96F3D-ABD6-45AA-9FC6-62BCD844D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2113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Physical Exam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Temperature and growth measurements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Mental status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Abdomen, back, extremities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Superficial lymph nodes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Lungs</a:t>
            </a:r>
          </a:p>
          <a:p>
            <a:r>
              <a:rPr lang="en-US" dirty="0">
                <a:latin typeface="Berlin Sans FB" panose="020E0602020502020306" pitchFamily="34" charset="0"/>
              </a:rPr>
              <a:t>HIV testing</a:t>
            </a:r>
          </a:p>
          <a:p>
            <a:r>
              <a:rPr lang="en-US" dirty="0">
                <a:latin typeface="Berlin Sans FB" panose="020E0602020502020306" pitchFamily="34" charset="0"/>
              </a:rPr>
              <a:t>CXR</a:t>
            </a:r>
          </a:p>
        </p:txBody>
      </p:sp>
    </p:spTree>
    <p:extLst>
      <p:ext uri="{BB962C8B-B14F-4D97-AF65-F5344CB8AC3E}">
        <p14:creationId xmlns:p14="http://schemas.microsoft.com/office/powerpoint/2010/main" val="673501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84DCC-B2C4-49EF-8A98-623738290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CXR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C0DA1-711C-4BED-B56D-C8B186EF3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16155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Infiltrates</a:t>
            </a:r>
          </a:p>
          <a:p>
            <a:r>
              <a:rPr lang="en-US" dirty="0">
                <a:latin typeface="Berlin Sans FB" panose="020E0602020502020306" pitchFamily="34" charset="0"/>
              </a:rPr>
              <a:t>Atelectasis</a:t>
            </a:r>
          </a:p>
          <a:p>
            <a:r>
              <a:rPr lang="en-US" dirty="0">
                <a:latin typeface="Berlin Sans FB" panose="020E0602020502020306" pitchFamily="34" charset="0"/>
              </a:rPr>
              <a:t>Pleural effusion</a:t>
            </a:r>
          </a:p>
          <a:p>
            <a:r>
              <a:rPr lang="en-US" dirty="0">
                <a:latin typeface="Berlin Sans FB" panose="020E0602020502020306" pitchFamily="34" charset="0"/>
              </a:rPr>
              <a:t>Intrathoracic adenopathy</a:t>
            </a:r>
          </a:p>
          <a:p>
            <a:r>
              <a:rPr lang="en-US" dirty="0" err="1">
                <a:latin typeface="Berlin Sans FB" panose="020E0602020502020306" pitchFamily="34" charset="0"/>
              </a:rPr>
              <a:t>Miliary</a:t>
            </a:r>
            <a:r>
              <a:rPr lang="en-US" dirty="0">
                <a:latin typeface="Berlin Sans FB" panose="020E0602020502020306" pitchFamily="34" charset="0"/>
              </a:rPr>
              <a:t> pattern</a:t>
            </a:r>
          </a:p>
          <a:p>
            <a:r>
              <a:rPr lang="en-US" dirty="0">
                <a:latin typeface="Berlin Sans FB" panose="020E0602020502020306" pitchFamily="34" charset="0"/>
              </a:rPr>
              <a:t>Cavitary lesions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B71237-1044-4E83-8B88-5B28B3BC2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77" y="2556931"/>
            <a:ext cx="3923962" cy="364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60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C237C-F39D-443D-B0CB-E3E2F299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LTBI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FB87F-0684-40D5-91F1-C8AAA3560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Always treat</a:t>
            </a:r>
          </a:p>
          <a:p>
            <a:r>
              <a:rPr lang="en-US" dirty="0">
                <a:latin typeface="Berlin Sans FB" panose="020E0602020502020306" pitchFamily="34" charset="0"/>
              </a:rPr>
              <a:t>Risk of progression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10% lifetime rate</a:t>
            </a:r>
          </a:p>
          <a:p>
            <a:pPr lvl="2"/>
            <a:r>
              <a:rPr lang="en-US" dirty="0">
                <a:latin typeface="Berlin Sans FB" panose="020E0602020502020306" pitchFamily="34" charset="0"/>
              </a:rPr>
              <a:t>Highest in the first 12 months after infection</a:t>
            </a:r>
          </a:p>
          <a:p>
            <a:pPr lvl="2"/>
            <a:r>
              <a:rPr lang="en-US" dirty="0">
                <a:latin typeface="Berlin Sans FB" panose="020E0602020502020306" pitchFamily="34" charset="0"/>
              </a:rPr>
              <a:t>Highest in children &lt; 5 years old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Increased risk of severe or disseminated disease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Increased mortality</a:t>
            </a:r>
          </a:p>
          <a:p>
            <a:pPr lvl="1"/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09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03335-9633-49AF-893E-2C8B0A97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Exposure to TB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BF3D0-56E0-4943-9272-2BA2B378E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Statistically, identifies the most children with TB</a:t>
            </a:r>
          </a:p>
          <a:p>
            <a:r>
              <a:rPr lang="en-US" dirty="0">
                <a:latin typeface="Berlin Sans FB" panose="020E0602020502020306" pitchFamily="34" charset="0"/>
              </a:rPr>
              <a:t>Test with TST/IGRA if no prior TB history</a:t>
            </a:r>
          </a:p>
          <a:p>
            <a:r>
              <a:rPr lang="en-US" dirty="0">
                <a:latin typeface="Berlin Sans FB" panose="020E0602020502020306" pitchFamily="34" charset="0"/>
              </a:rPr>
              <a:t>Evaluate promptly with history, exam, and – if &lt; 5 years old – CXR</a:t>
            </a:r>
          </a:p>
          <a:p>
            <a:r>
              <a:rPr lang="en-US" dirty="0">
                <a:latin typeface="Berlin Sans FB" panose="020E0602020502020306" pitchFamily="34" charset="0"/>
              </a:rPr>
              <a:t>If 5 years or older, immunocompetent, and everything is negative, repeat TST/IGRA 8-10 weeks after last exposure</a:t>
            </a:r>
          </a:p>
          <a:p>
            <a:pPr marL="0" indent="0">
              <a:buNone/>
            </a:pP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06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C9574-AA86-48F2-974A-3F9D3317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Window Prophylaxis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DD4F3-DDD9-4C06-B848-685C162E2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LTBI dosage of anti-TB medication to prevent progression to active disease while waiting through sensitization period</a:t>
            </a:r>
          </a:p>
          <a:p>
            <a:r>
              <a:rPr lang="en-US" dirty="0">
                <a:latin typeface="Berlin Sans FB" panose="020E0602020502020306" pitchFamily="34" charset="0"/>
              </a:rPr>
              <a:t>For patients at high risk of TB disease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&lt; 5 years old: Repeat TST/IGRA 8-10 weeks after last exposure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Immunocompromised: Likely treat for a full LTBI course</a:t>
            </a:r>
          </a:p>
          <a:p>
            <a:r>
              <a:rPr lang="en-US" dirty="0">
                <a:latin typeface="Berlin Sans FB" panose="020E0602020502020306" pitchFamily="34" charset="0"/>
              </a:rPr>
              <a:t>For older kids with ongoing exposure</a:t>
            </a:r>
          </a:p>
        </p:txBody>
      </p:sp>
    </p:spTree>
    <p:extLst>
      <p:ext uri="{BB962C8B-B14F-4D97-AF65-F5344CB8AC3E}">
        <p14:creationId xmlns:p14="http://schemas.microsoft.com/office/powerpoint/2010/main" val="3184560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D80AF-D326-4536-8A0A-3168671F2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Clinical Concern for TB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E5B0E-59BB-4337-8359-0ADCBF9A6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Positive symptom screen, physical exam findings, and/or abnormal CXR</a:t>
            </a:r>
          </a:p>
          <a:p>
            <a:r>
              <a:rPr lang="en-US" dirty="0">
                <a:latin typeface="Berlin Sans FB" panose="020E0602020502020306" pitchFamily="34" charset="0"/>
              </a:rPr>
              <a:t>Maintain high index of suspicion</a:t>
            </a:r>
          </a:p>
          <a:p>
            <a:r>
              <a:rPr lang="en-US" dirty="0">
                <a:latin typeface="Berlin Sans FB" panose="020E0602020502020306" pitchFamily="34" charset="0"/>
              </a:rPr>
              <a:t>TB Disease is more likely if: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TB exposure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Specific CXR findings of hilar adenopathy, granulomas/milia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CXR findings out of proportion to symptoms</a:t>
            </a:r>
          </a:p>
          <a:p>
            <a:pPr lvl="1"/>
            <a:endParaRPr lang="en-US" dirty="0">
              <a:latin typeface="Berlin Sans FB" panose="020E0602020502020306" pitchFamily="34" charset="0"/>
            </a:endParaRPr>
          </a:p>
          <a:p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25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CC726-101B-4BF6-80ED-B2A792AA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Clinical Concern for TB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3B65E-C58E-4F76-9555-5AC7DF9C5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3285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Positive AFB culture for </a:t>
            </a:r>
            <a:r>
              <a:rPr lang="en-US" i="1" dirty="0">
                <a:latin typeface="Berlin Sans FB" panose="020E0602020502020306" pitchFamily="34" charset="0"/>
              </a:rPr>
              <a:t>M. tuberculosis </a:t>
            </a:r>
            <a:r>
              <a:rPr lang="en-US" dirty="0">
                <a:latin typeface="Berlin Sans FB" panose="020E0602020502020306" pitchFamily="34" charset="0"/>
              </a:rPr>
              <a:t>is the gold standard</a:t>
            </a:r>
          </a:p>
          <a:p>
            <a:r>
              <a:rPr lang="en-US" dirty="0">
                <a:latin typeface="Berlin Sans FB" panose="020E0602020502020306" pitchFamily="34" charset="0"/>
              </a:rPr>
              <a:t>Sputum (spontaneous or induced, 3 samples collected 8 hours apart including one first-morning sample)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Sensitivity is &lt; 50% in children</a:t>
            </a:r>
          </a:p>
          <a:p>
            <a:r>
              <a:rPr lang="en-US" dirty="0">
                <a:latin typeface="Berlin Sans FB" panose="020E0602020502020306" pitchFamily="34" charset="0"/>
              </a:rPr>
              <a:t>Gastric aspirate (3 first-morning samples)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Sensitivity is 40-50%, though &gt; 75% in infants &lt; 3 months</a:t>
            </a:r>
          </a:p>
          <a:p>
            <a:r>
              <a:rPr lang="en-US" dirty="0">
                <a:latin typeface="Berlin Sans FB" panose="020E0602020502020306" pitchFamily="34" charset="0"/>
              </a:rPr>
              <a:t>Other bodily fluid/tissue sample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Lumbar puncture for children &lt; 12 months old with high concern for active disease</a:t>
            </a:r>
          </a:p>
        </p:txBody>
      </p:sp>
    </p:spTree>
    <p:extLst>
      <p:ext uri="{BB962C8B-B14F-4D97-AF65-F5344CB8AC3E}">
        <p14:creationId xmlns:p14="http://schemas.microsoft.com/office/powerpoint/2010/main" val="242782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6499-72BD-40D1-9E6C-B8A30473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Clinical Concern for TB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0AE8-8850-4BE3-90D7-0C7C38A03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Consider alternative diagnoses</a:t>
            </a:r>
          </a:p>
          <a:p>
            <a:r>
              <a:rPr lang="en-US" dirty="0">
                <a:latin typeface="Berlin Sans FB" panose="020E0602020502020306" pitchFamily="34" charset="0"/>
              </a:rPr>
              <a:t>When in doubt, obtain cultures and treat for active disease</a:t>
            </a:r>
          </a:p>
        </p:txBody>
      </p:sp>
    </p:spTree>
    <p:extLst>
      <p:ext uri="{BB962C8B-B14F-4D97-AF65-F5344CB8AC3E}">
        <p14:creationId xmlns:p14="http://schemas.microsoft.com/office/powerpoint/2010/main" val="627972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04E7-9875-45AE-B33C-38AA2ECA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GeneXpert MTB/RIF Assay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B86C3-E89F-4BD5-8C7D-3D2749BC5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NAAT on sputum samples that detects </a:t>
            </a:r>
            <a:r>
              <a:rPr lang="en-US" i="1" dirty="0">
                <a:latin typeface="Berlin Sans FB" panose="020E0602020502020306" pitchFamily="34" charset="0"/>
              </a:rPr>
              <a:t>M. tuberculosis </a:t>
            </a:r>
            <a:r>
              <a:rPr lang="en-US" dirty="0">
                <a:latin typeface="Berlin Sans FB" panose="020E0602020502020306" pitchFamily="34" charset="0"/>
              </a:rPr>
              <a:t>DNA and </a:t>
            </a:r>
            <a:r>
              <a:rPr lang="en-US" dirty="0" err="1">
                <a:latin typeface="Berlin Sans FB" panose="020E0602020502020306" pitchFamily="34" charset="0"/>
              </a:rPr>
              <a:t>rpoB</a:t>
            </a:r>
            <a:r>
              <a:rPr lang="en-US" dirty="0">
                <a:latin typeface="Berlin Sans FB" panose="020E0602020502020306" pitchFamily="34" charset="0"/>
              </a:rPr>
              <a:t> gene for rifampin resistance in &lt; 2 hours</a:t>
            </a:r>
          </a:p>
          <a:p>
            <a:r>
              <a:rPr lang="en-US" dirty="0">
                <a:latin typeface="Berlin Sans FB" panose="020E0602020502020306" pitchFamily="34" charset="0"/>
              </a:rPr>
              <a:t>Run in-house for adult patients</a:t>
            </a:r>
          </a:p>
          <a:p>
            <a:r>
              <a:rPr lang="en-US" dirty="0">
                <a:latin typeface="Berlin Sans FB" panose="020E0602020502020306" pitchFamily="34" charset="0"/>
              </a:rPr>
              <a:t>Run by the state lab for patients &lt; 18 years old</a:t>
            </a:r>
          </a:p>
          <a:p>
            <a:r>
              <a:rPr lang="en-US" dirty="0">
                <a:latin typeface="Berlin Sans FB" panose="020E0602020502020306" pitchFamily="34" charset="0"/>
              </a:rPr>
              <a:t>Our new gold standard to determine whether a patient is infectious</a:t>
            </a:r>
          </a:p>
          <a:p>
            <a:endParaRPr lang="en-US" dirty="0">
              <a:latin typeface="Berlin Sans FB" panose="020E0602020502020306" pitchFamily="34" charset="0"/>
            </a:endParaRPr>
          </a:p>
          <a:p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8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8E90-2D16-4A1E-9E12-F4715FFEB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Public Health/Infection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C0343-9794-43D3-96D3-9E80B4C62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Children &lt; 10 years old are almost never infectious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Okay to travel</a:t>
            </a:r>
          </a:p>
          <a:p>
            <a:r>
              <a:rPr lang="en-US" dirty="0">
                <a:latin typeface="Berlin Sans FB" panose="020E0602020502020306" pitchFamily="34" charset="0"/>
              </a:rPr>
              <a:t>Strictly extrapulmonary disease is almost never infectious</a:t>
            </a:r>
          </a:p>
          <a:p>
            <a:r>
              <a:rPr lang="en-US" dirty="0">
                <a:latin typeface="Berlin Sans FB" panose="020E0602020502020306" pitchFamily="34" charset="0"/>
              </a:rPr>
              <a:t>Symptomatic children aged 10+ years should isolate at home (no school) and submit sputum samples to the local clinic; no travel until MTB is negative</a:t>
            </a:r>
          </a:p>
          <a:p>
            <a:r>
              <a:rPr lang="en-US" dirty="0">
                <a:latin typeface="Berlin Sans FB" panose="020E0602020502020306" pitchFamily="34" charset="0"/>
              </a:rPr>
              <a:t>Any new TB infection diagnosed in a child not identified through contact investigation triggers a contact investigation</a:t>
            </a:r>
          </a:p>
        </p:txBody>
      </p:sp>
    </p:spTree>
    <p:extLst>
      <p:ext uri="{BB962C8B-B14F-4D97-AF65-F5344CB8AC3E}">
        <p14:creationId xmlns:p14="http://schemas.microsoft.com/office/powerpoint/2010/main" val="263388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7778-C3F0-49B5-80DF-21DA322A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8E7F9-6E39-4743-9C81-580FA9B97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179035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1 million new pediatric TB cases annually worldwide</a:t>
            </a:r>
          </a:p>
          <a:p>
            <a:r>
              <a:rPr lang="en-US" dirty="0">
                <a:latin typeface="Berlin Sans FB" panose="020E0602020502020306" pitchFamily="34" charset="0"/>
              </a:rPr>
              <a:t>&lt; 400 new pediatric TB cases annually in the US</a:t>
            </a:r>
          </a:p>
          <a:p>
            <a:r>
              <a:rPr lang="en-US" dirty="0">
                <a:latin typeface="Berlin Sans FB" panose="020E0602020502020306" pitchFamily="34" charset="0"/>
              </a:rPr>
              <a:t>Our region’s overall incidence is 25-30 times the national average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A33113-AA33-4476-A311-1597F3A4B4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2" y="2560320"/>
            <a:ext cx="4746005" cy="317903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6EFFF7-152D-416E-A993-84B2AF81B629}"/>
              </a:ext>
            </a:extLst>
          </p:cNvPr>
          <p:cNvSpPr txBox="1"/>
          <p:nvPr/>
        </p:nvSpPr>
        <p:spPr>
          <a:xfrm>
            <a:off x="8947522" y="5548935"/>
            <a:ext cx="1946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Berlin Sans FB" panose="020E0602020502020306" pitchFamily="34" charset="0"/>
              </a:rPr>
              <a:t>From AK Dept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1898760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F1C6F-85D1-432C-B77D-B8AB9238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LTBI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0645C-7F70-41F0-A7DA-AEA489623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5079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For pan-sensitive infection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3HP: 12 once-weekly doses of weight-based isoniazid (INH) and rifapentine (RPT)</a:t>
            </a:r>
          </a:p>
          <a:p>
            <a:pPr lvl="2"/>
            <a:r>
              <a:rPr lang="en-US" dirty="0">
                <a:latin typeface="Berlin Sans FB" panose="020E0602020502020306" pitchFamily="34" charset="0"/>
              </a:rPr>
              <a:t>Only for children aged 2 years and older</a:t>
            </a:r>
          </a:p>
          <a:p>
            <a:pPr lvl="2"/>
            <a:r>
              <a:rPr lang="en-US" dirty="0">
                <a:latin typeface="Berlin Sans FB" panose="020E0602020502020306" pitchFamily="34" charset="0"/>
              </a:rPr>
              <a:t>Directly observed therapy (DOT) preferred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4R: Four months of daily rifampin (RIF)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9 months of daily isoniazid (INH) – used to be the standard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(3 months of daily INH + RIF)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All are equally efficacious</a:t>
            </a:r>
          </a:p>
          <a:p>
            <a:pPr lvl="1"/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71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106F-34A2-4131-984C-E571EDABA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Daily INH and RIF dosages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0F3D7D-31FE-48E0-B57A-F7A7C9F468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75" y="3058157"/>
            <a:ext cx="4648849" cy="231489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0605994-A5FF-4F6A-9CC7-44CD950665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73" y="2729499"/>
            <a:ext cx="4686954" cy="297221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93BB4A-F763-4400-AB8F-956E9BAE8AD5}"/>
              </a:ext>
            </a:extLst>
          </p:cNvPr>
          <p:cNvSpPr txBox="1"/>
          <p:nvPr/>
        </p:nvSpPr>
        <p:spPr>
          <a:xfrm>
            <a:off x="5053459" y="5806659"/>
            <a:ext cx="2085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erlin Sans FB" panose="020E0602020502020306" pitchFamily="34" charset="0"/>
              </a:rPr>
              <a:t>From Curry TB Center</a:t>
            </a:r>
          </a:p>
        </p:txBody>
      </p:sp>
    </p:spTree>
    <p:extLst>
      <p:ext uri="{BB962C8B-B14F-4D97-AF65-F5344CB8AC3E}">
        <p14:creationId xmlns:p14="http://schemas.microsoft.com/office/powerpoint/2010/main" val="4232703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EB925-DFB9-4FD0-94F3-77037B68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Weekly INH and RPT dosages</a:t>
            </a:r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D6B286F9-76A5-40D6-B6C3-ABA30FF9B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66" y="2819156"/>
            <a:ext cx="3319268" cy="2502835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CE4B9B-66F8-4110-BA1E-043DB2555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67" y="2819157"/>
            <a:ext cx="3373386" cy="25028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7874213-F7BD-457C-8238-44649DD7B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247" y="2819156"/>
            <a:ext cx="3346181" cy="25028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0C48196-0737-4DCE-BF9E-8FD5FC5733FC}"/>
              </a:ext>
            </a:extLst>
          </p:cNvPr>
          <p:cNvSpPr txBox="1"/>
          <p:nvPr/>
        </p:nvSpPr>
        <p:spPr>
          <a:xfrm>
            <a:off x="5118588" y="5685871"/>
            <a:ext cx="1954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erlin Sans FB" panose="020E0602020502020306" pitchFamily="34" charset="0"/>
              </a:rPr>
              <a:t>From AAP Red Book</a:t>
            </a:r>
          </a:p>
        </p:txBody>
      </p:sp>
    </p:spTree>
    <p:extLst>
      <p:ext uri="{BB962C8B-B14F-4D97-AF65-F5344CB8AC3E}">
        <p14:creationId xmlns:p14="http://schemas.microsoft.com/office/powerpoint/2010/main" val="927601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01966-9A43-49FA-93F9-37FA4B1A3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LTBI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42266-1E41-4AB3-9E47-6324FBF87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For INH-resistant infection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4 months of daily rifampin</a:t>
            </a:r>
          </a:p>
          <a:p>
            <a:pPr lvl="1"/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For multi-drug resistant (MDR) infection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Consult TB officer</a:t>
            </a:r>
          </a:p>
        </p:txBody>
      </p:sp>
    </p:spTree>
    <p:extLst>
      <p:ext uri="{BB962C8B-B14F-4D97-AF65-F5344CB8AC3E}">
        <p14:creationId xmlns:p14="http://schemas.microsoft.com/office/powerpoint/2010/main" val="1695302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6B5BA-5C63-4265-BC17-BCE7A6F3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Active TB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8B176-C9A8-46A3-A944-12438BD5F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266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Must be given with DOT</a:t>
            </a:r>
          </a:p>
          <a:p>
            <a:r>
              <a:rPr lang="en-US" dirty="0">
                <a:latin typeface="Berlin Sans FB" panose="020E0602020502020306" pitchFamily="34" charset="0"/>
              </a:rPr>
              <a:t>For pan-sensitive pulmonary or lymph node disease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“RIPE” – all drugs given daily</a:t>
            </a:r>
          </a:p>
          <a:p>
            <a:pPr lvl="2"/>
            <a:r>
              <a:rPr lang="en-US" dirty="0">
                <a:latin typeface="Berlin Sans FB" panose="020E0602020502020306" pitchFamily="34" charset="0"/>
              </a:rPr>
              <a:t>Rifampin x 6 months</a:t>
            </a:r>
          </a:p>
          <a:p>
            <a:pPr lvl="2"/>
            <a:r>
              <a:rPr lang="en-US" dirty="0">
                <a:latin typeface="Berlin Sans FB" panose="020E0602020502020306" pitchFamily="34" charset="0"/>
              </a:rPr>
              <a:t>Isoniazid x 6 months</a:t>
            </a:r>
          </a:p>
          <a:p>
            <a:pPr lvl="2"/>
            <a:r>
              <a:rPr lang="en-US" dirty="0">
                <a:latin typeface="Berlin Sans FB" panose="020E0602020502020306" pitchFamily="34" charset="0"/>
              </a:rPr>
              <a:t>Pyrazinamide (PZA) x 2 months*</a:t>
            </a:r>
          </a:p>
          <a:p>
            <a:pPr lvl="2"/>
            <a:r>
              <a:rPr lang="en-US" dirty="0">
                <a:latin typeface="Berlin Sans FB" panose="020E0602020502020306" pitchFamily="34" charset="0"/>
              </a:rPr>
              <a:t>Ethambutol (EMB) until pan-sensitivity is confirmed</a:t>
            </a:r>
          </a:p>
          <a:p>
            <a:pPr lvl="2"/>
            <a:endParaRPr lang="en-US" dirty="0">
              <a:latin typeface="Berlin Sans FB" panose="020E0602020502020306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Berlin Sans FB" panose="020E0602020502020306" pitchFamily="34" charset="0"/>
              </a:rPr>
              <a:t>*assuming medication adherence and clinical improvement</a:t>
            </a:r>
          </a:p>
        </p:txBody>
      </p:sp>
    </p:spTree>
    <p:extLst>
      <p:ext uri="{BB962C8B-B14F-4D97-AF65-F5344CB8AC3E}">
        <p14:creationId xmlns:p14="http://schemas.microsoft.com/office/powerpoint/2010/main" val="1944701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0B882-C1F7-4A89-B86A-9AF3E21A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Daily PZA and EMB dosages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423F81-12EB-42DB-A736-EB5E583541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58" y="2560638"/>
            <a:ext cx="4596083" cy="3309937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6D9F612-991B-4F66-A0E6-FB6AA63302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42" y="2560638"/>
            <a:ext cx="4543415" cy="330993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3501F4-D0D5-43E7-A01D-C80465AF2531}"/>
              </a:ext>
            </a:extLst>
          </p:cNvPr>
          <p:cNvSpPr txBox="1"/>
          <p:nvPr/>
        </p:nvSpPr>
        <p:spPr>
          <a:xfrm>
            <a:off x="5070231" y="5870575"/>
            <a:ext cx="2051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erlin Sans FB" panose="020E0602020502020306" pitchFamily="34" charset="0"/>
              </a:rPr>
              <a:t>From Curry TB Center</a:t>
            </a:r>
          </a:p>
        </p:txBody>
      </p:sp>
    </p:spTree>
    <p:extLst>
      <p:ext uri="{BB962C8B-B14F-4D97-AF65-F5344CB8AC3E}">
        <p14:creationId xmlns:p14="http://schemas.microsoft.com/office/powerpoint/2010/main" val="2934719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A4C93-3AD1-4760-BE5A-5442D695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Active TB Treatment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BEDEA-3F60-4D4A-A8AB-DDAAD69A1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0319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For INH-resistant disease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Daily rifampin, pyrazinamide, ethambutol x 6 months</a:t>
            </a:r>
          </a:p>
          <a:p>
            <a:r>
              <a:rPr lang="en-US" dirty="0">
                <a:latin typeface="Berlin Sans FB" panose="020E0602020502020306" pitchFamily="34" charset="0"/>
              </a:rPr>
              <a:t>For MDR disease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Consult TB Officer</a:t>
            </a:r>
          </a:p>
          <a:p>
            <a:pPr lvl="1"/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For </a:t>
            </a:r>
            <a:r>
              <a:rPr lang="en-US" dirty="0" err="1">
                <a:latin typeface="Berlin Sans FB" panose="020E0602020502020306" pitchFamily="34" charset="0"/>
              </a:rPr>
              <a:t>miliary</a:t>
            </a:r>
            <a:r>
              <a:rPr lang="en-US" dirty="0">
                <a:latin typeface="Berlin Sans FB" panose="020E0602020502020306" pitchFamily="34" charset="0"/>
              </a:rPr>
              <a:t> disease, treat for 9 months</a:t>
            </a:r>
          </a:p>
          <a:p>
            <a:r>
              <a:rPr lang="en-US" dirty="0">
                <a:latin typeface="Berlin Sans FB" panose="020E0602020502020306" pitchFamily="34" charset="0"/>
              </a:rPr>
              <a:t>For meningitis or osteomyelitis, treat for 12 months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Additional drugs used in meningitis</a:t>
            </a:r>
          </a:p>
        </p:txBody>
      </p:sp>
    </p:spTree>
    <p:extLst>
      <p:ext uri="{BB962C8B-B14F-4D97-AF65-F5344CB8AC3E}">
        <p14:creationId xmlns:p14="http://schemas.microsoft.com/office/powerpoint/2010/main" val="2616123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D87A-6F32-4AA9-8C4C-885185C9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Pyridoxine (B6) Supplementation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3A735-0A7F-4318-910C-83FB13F6C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10114"/>
          </a:xfrm>
        </p:spPr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Prevention of drug-induced peripheral neuropathy</a:t>
            </a:r>
          </a:p>
          <a:p>
            <a:r>
              <a:rPr lang="en-US" dirty="0">
                <a:latin typeface="Berlin Sans FB" panose="020E0602020502020306" pitchFamily="34" charset="0"/>
              </a:rPr>
              <a:t>Give to patients taking isoniazid who have: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Breastmilk-only diet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Meat- or milk-deficient diet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HIV disease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Existing peripheral neuropathy </a:t>
            </a:r>
          </a:p>
          <a:p>
            <a:r>
              <a:rPr lang="en-US" dirty="0">
                <a:latin typeface="Berlin Sans FB" panose="020E0602020502020306" pitchFamily="34" charset="0"/>
              </a:rPr>
              <a:t>Dose: 1-2 mg/kg once daily; round to nearest ¼ or ½ of 25 mg tab</a:t>
            </a:r>
          </a:p>
          <a:p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624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9274-E3BF-4C5B-A237-707CBB17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Treatment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6B151-6E25-464C-B839-0C5DDB21E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Medications are very well tolerated… sort of</a:t>
            </a:r>
          </a:p>
          <a:p>
            <a:r>
              <a:rPr lang="en-US" dirty="0">
                <a:latin typeface="Berlin Sans FB" panose="020E0602020502020306" pitchFamily="34" charset="0"/>
              </a:rPr>
              <a:t>More common serious potential side effects (very rare </a:t>
            </a:r>
            <a:r>
              <a:rPr lang="en-US">
                <a:latin typeface="Berlin Sans FB" panose="020E0602020502020306" pitchFamily="34" charset="0"/>
              </a:rPr>
              <a:t>in kids):</a:t>
            </a:r>
            <a:endParaRPr lang="en-US" dirty="0">
              <a:latin typeface="Berlin Sans FB" panose="020E0602020502020306" pitchFamily="34" charset="0"/>
            </a:endParaRP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Isoniazid: peripheral neuropathy, hepatitis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Rifampin: </a:t>
            </a:r>
            <a:r>
              <a:rPr lang="en-US" i="1" dirty="0">
                <a:latin typeface="Berlin Sans FB" panose="020E0602020502020306" pitchFamily="34" charset="0"/>
              </a:rPr>
              <a:t>C. difficile</a:t>
            </a:r>
            <a:r>
              <a:rPr lang="en-US" dirty="0">
                <a:latin typeface="Berlin Sans FB" panose="020E0602020502020306" pitchFamily="34" charset="0"/>
              </a:rPr>
              <a:t> colitis, hepatitis 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Pyrazinamide: Hepatitis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Ethambutol: Optic neuritis, color blindness, decreased visual acuity</a:t>
            </a:r>
          </a:p>
        </p:txBody>
      </p:sp>
    </p:spTree>
    <p:extLst>
      <p:ext uri="{BB962C8B-B14F-4D97-AF65-F5344CB8AC3E}">
        <p14:creationId xmlns:p14="http://schemas.microsoft.com/office/powerpoint/2010/main" val="345200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9274-E3BF-4C5B-A237-707CBB17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Treatment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6B151-6E25-464C-B839-0C5DDB21E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LFTs unnecessary – but we do them</a:t>
            </a:r>
          </a:p>
          <a:p>
            <a:r>
              <a:rPr lang="en-US" dirty="0">
                <a:latin typeface="Berlin Sans FB" panose="020E0602020502020306" pitchFamily="34" charset="0"/>
              </a:rPr>
              <a:t>Monthly symptom review</a:t>
            </a:r>
          </a:p>
          <a:p>
            <a:r>
              <a:rPr lang="en-US" dirty="0">
                <a:latin typeface="Berlin Sans FB" panose="020E0602020502020306" pitchFamily="34" charset="0"/>
              </a:rPr>
              <a:t>Repeat sputum samples – only if AFB-positive</a:t>
            </a:r>
          </a:p>
          <a:p>
            <a:r>
              <a:rPr lang="en-US" dirty="0">
                <a:latin typeface="Berlin Sans FB" panose="020E0602020502020306" pitchFamily="34" charset="0"/>
              </a:rPr>
              <a:t>Repeat CXR – only if initially abnormal</a:t>
            </a:r>
          </a:p>
        </p:txBody>
      </p:sp>
    </p:spTree>
    <p:extLst>
      <p:ext uri="{BB962C8B-B14F-4D97-AF65-F5344CB8AC3E}">
        <p14:creationId xmlns:p14="http://schemas.microsoft.com/office/powerpoint/2010/main" val="271007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A5D08-B4DD-451D-97A9-6426946A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The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CE05-B74F-4E54-B29F-27E9D0A97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“The Great Masquerader”</a:t>
            </a:r>
          </a:p>
          <a:p>
            <a:r>
              <a:rPr lang="en-US" dirty="0">
                <a:latin typeface="Berlin Sans FB" panose="020E0602020502020306" pitchFamily="34" charset="0"/>
              </a:rPr>
              <a:t>Slow-growing organism, difficult to detect and treat</a:t>
            </a:r>
          </a:p>
          <a:p>
            <a:r>
              <a:rPr lang="en-US" dirty="0">
                <a:latin typeface="Berlin Sans FB" panose="020E0602020502020306" pitchFamily="34" charset="0"/>
              </a:rPr>
              <a:t>“There are exceptions to every rule.”</a:t>
            </a:r>
          </a:p>
          <a:p>
            <a:r>
              <a:rPr lang="en-US" dirty="0">
                <a:latin typeface="Berlin Sans FB" panose="020E0602020502020306" pitchFamily="34" charset="0"/>
              </a:rPr>
              <a:t>Reasonable experts disagree</a:t>
            </a:r>
          </a:p>
          <a:p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… But, TB is almost never an emergency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1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1ECE-A449-4D79-9EE0-59FC0EE6D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Pediatric TB Guideline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201EF7-4AF8-4D70-A5A3-5BB3F10BD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95" y="2543003"/>
            <a:ext cx="2800010" cy="3626086"/>
          </a:xfrm>
        </p:spPr>
      </p:pic>
    </p:spTree>
    <p:extLst>
      <p:ext uri="{BB962C8B-B14F-4D97-AF65-F5344CB8AC3E}">
        <p14:creationId xmlns:p14="http://schemas.microsoft.com/office/powerpoint/2010/main" val="1105298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2068-E2A7-4376-9FBC-1E308133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95EA9-F62E-4E4A-8153-C1812D622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149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en-US" dirty="0">
                <a:latin typeface="Berlin Sans FB" panose="020E0602020502020306" pitchFamily="34" charset="0"/>
              </a:rPr>
              <a:t>12-year old healthy male with no TB history seen in Bethel clinic for WCC, </a:t>
            </a:r>
            <a:r>
              <a:rPr lang="en-US" dirty="0" err="1">
                <a:solidFill>
                  <a:schemeClr val="tx1"/>
                </a:solidFill>
                <a:latin typeface="Berlin Sans FB" panose="020E0602020502020306" pitchFamily="34" charset="0"/>
              </a:rPr>
              <a:t>Quantiferon</a:t>
            </a: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 positive</a:t>
            </a:r>
          </a:p>
          <a:p>
            <a:r>
              <a:rPr lang="en-US" dirty="0">
                <a:latin typeface="Berlin Sans FB" panose="020E0602020502020306" pitchFamily="34" charset="0"/>
              </a:rPr>
              <a:t>What questions do you have?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Review medical history, symptoms, exposure history -&gt;</a:t>
            </a:r>
            <a:r>
              <a:rPr lang="en-US" dirty="0">
                <a:latin typeface="Berlin Sans FB" panose="020E0602020502020306" pitchFamily="34" charset="0"/>
              </a:rPr>
              <a:t>	 </a:t>
            </a:r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None</a:t>
            </a:r>
          </a:p>
          <a:p>
            <a:r>
              <a:rPr lang="en-US" dirty="0">
                <a:latin typeface="Berlin Sans FB" panose="020E0602020502020306" pitchFamily="34" charset="0"/>
              </a:rPr>
              <a:t>What will you do next?		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Bring back for CXR -&gt; </a:t>
            </a:r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Negative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6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1F0A-D134-4F29-BA66-34F7D385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6BD51-139B-436F-A160-6ABCA5B4D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5392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Now what?		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Diagnose with LTBI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Check HIV and LFTs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Treat for LTBI, ideally with 3HP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Inform TB Officers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6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3224-E865-4399-937A-BF0E7754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CD846-CD8D-4C4F-81E1-02439F2D6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266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Berlin Sans FB" panose="020E0602020502020306" pitchFamily="34" charset="0"/>
              </a:rPr>
              <a:t>8-month old healthy female with no TB history seen in Bethel clinic for evaluation after TB exposure</a:t>
            </a:r>
          </a:p>
          <a:p>
            <a:r>
              <a:rPr lang="en-US" dirty="0">
                <a:latin typeface="Berlin Sans FB" panose="020E0602020502020306" pitchFamily="34" charset="0"/>
              </a:rPr>
              <a:t>What questions do you have?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Exposure history?	</a:t>
            </a:r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Grandmother w/ INH-resistant disease and poor medication compliance visiting the home daily for over an hour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Symptoms?	</a:t>
            </a:r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None, and no abnormal physical exam findings</a:t>
            </a:r>
          </a:p>
          <a:p>
            <a:r>
              <a:rPr lang="en-US" dirty="0">
                <a:latin typeface="Berlin Sans FB" panose="020E0602020502020306" pitchFamily="34" charset="0"/>
              </a:rPr>
              <a:t>What will you do next?		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CXR -&gt; </a:t>
            </a:r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Negative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Place PPD -&gt; </a:t>
            </a:r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34640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3224-E865-4399-937A-BF0E7754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CD846-CD8D-4C4F-81E1-02439F2D6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26637"/>
          </a:xfrm>
        </p:spPr>
        <p:txBody>
          <a:bodyPr/>
          <a:lstStyle/>
          <a:p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Now what?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Admit for induced sputum collection; check HIV and LFTs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Start window prophylaxis with daily rifampin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Inform TB Officers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Follow up repeat PPD 10 weeks after grandmother stops visiting or becomes noninfectious</a:t>
            </a:r>
          </a:p>
        </p:txBody>
      </p:sp>
    </p:spTree>
    <p:extLst>
      <p:ext uri="{BB962C8B-B14F-4D97-AF65-F5344CB8AC3E}">
        <p14:creationId xmlns:p14="http://schemas.microsoft.com/office/powerpoint/2010/main" val="45993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F184-8426-40BD-A999-266295BD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9FF9A-039A-493F-A605-D02C1F769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149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Berlin Sans FB" panose="020E0602020502020306" pitchFamily="34" charset="0"/>
              </a:rPr>
              <a:t>8-month old healthy female with no TB history seen in Bethel clinic for evaluation after TB exposure</a:t>
            </a:r>
          </a:p>
          <a:p>
            <a:r>
              <a:rPr lang="en-US" dirty="0">
                <a:latin typeface="Berlin Sans FB" panose="020E0602020502020306" pitchFamily="34" charset="0"/>
              </a:rPr>
              <a:t>What questions do you have?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Exposure history?	</a:t>
            </a:r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Two weeks ago, uncle who lives with grandfather who has MDR-TB came to visit for one night</a:t>
            </a:r>
            <a:endParaRPr lang="en-US" dirty="0">
              <a:latin typeface="Berlin Sans FB" panose="020E0602020502020306" pitchFamily="34" charset="0"/>
            </a:endParaRP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Symptoms?	</a:t>
            </a:r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None, and no abnormal physical exam findings</a:t>
            </a:r>
          </a:p>
          <a:p>
            <a:r>
              <a:rPr lang="en-US" dirty="0">
                <a:latin typeface="Berlin Sans FB" panose="020E0602020502020306" pitchFamily="34" charset="0"/>
              </a:rPr>
              <a:t>What will you do next?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CXR -&gt; </a:t>
            </a:r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Hilar adenopathy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latin typeface="Berlin Sans FB" panose="020E0602020502020306" pitchFamily="34" charset="0"/>
              </a:rPr>
              <a:t>Quantiferon</a:t>
            </a: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 -&gt; </a:t>
            </a:r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270585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A4C8-CB08-40BD-85E5-298296D2D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5073A-64A3-49B8-BFF0-7528748FF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79745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Now what?</a:t>
            </a:r>
            <a:endParaRPr lang="en-US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Admit for induced sputum collection and </a:t>
            </a:r>
            <a:r>
              <a:rPr lang="en-US">
                <a:solidFill>
                  <a:schemeClr val="tx1"/>
                </a:solidFill>
                <a:latin typeface="Berlin Sans FB" panose="020E0602020502020306" pitchFamily="34" charset="0"/>
              </a:rPr>
              <a:t>lumbar puncture</a:t>
            </a:r>
            <a:endParaRPr 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Diagnose with active TB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Curry TB Center consulted and recommended treatment with RIPE + levofloxacin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Inform TB Officers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Follow up medication adherence/tolerance and AFB results</a:t>
            </a:r>
          </a:p>
          <a:p>
            <a:pPr lvl="1"/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Exposure history can be misleading</a:t>
            </a:r>
          </a:p>
          <a:p>
            <a:pPr lvl="1"/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8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C5D6-66A2-4BE1-8895-D32A0DC6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7EF48-D8B6-4F0E-85C1-50489A98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9768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Berlin Sans FB" panose="020E0602020502020306" pitchFamily="34" charset="0"/>
              </a:rPr>
              <a:t>RMT received on a 14-year old healthy female with no TB history who was seen in village clinic (SRC) four days previously for rash on bilateral lower legs x 5 days, diagnosed with erythema nodosum, and had PPD placed, now positive at 20 mm</a:t>
            </a:r>
          </a:p>
          <a:p>
            <a:r>
              <a:rPr lang="en-US" dirty="0">
                <a:latin typeface="Berlin Sans FB" panose="020E0602020502020306" pitchFamily="34" charset="0"/>
              </a:rPr>
              <a:t>What questions do you have?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Exposure history?	</a:t>
            </a:r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None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Symptoms?	</a:t>
            </a:r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None other than the rash, and no other physical exam findings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Do you have a photo of the rash?	</a:t>
            </a:r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EN confirmed</a:t>
            </a:r>
          </a:p>
        </p:txBody>
      </p:sp>
    </p:spTree>
    <p:extLst>
      <p:ext uri="{BB962C8B-B14F-4D97-AF65-F5344CB8AC3E}">
        <p14:creationId xmlns:p14="http://schemas.microsoft.com/office/powerpoint/2010/main" val="33403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1F3F4-A7E5-4895-9252-BA387B0F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9FFFA-70B5-488C-AE66-846581A77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14914"/>
          </a:xfrm>
        </p:spPr>
        <p:txBody>
          <a:bodyPr>
            <a:normAutofit/>
          </a:bodyPr>
          <a:lstStyle/>
          <a:p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What will you do next?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CXR -&gt; </a:t>
            </a:r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LLL infiltrate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Request 3 sputum samples for AFB culture and 1-2 for MTB/RIF testing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Diagnose with active TB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Check HIV, LFTs, and pregnancy test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Start treatment with RIPE</a:t>
            </a:r>
          </a:p>
          <a:p>
            <a:pPr lvl="1"/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9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1F3F4-A7E5-4895-9252-BA387B0F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9FFFA-70B5-488C-AE66-846581A77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14914"/>
          </a:xfrm>
        </p:spPr>
        <p:txBody>
          <a:bodyPr>
            <a:normAutofit/>
          </a:bodyPr>
          <a:lstStyle/>
          <a:p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What will you do next?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Advise isolation at home (no school) until MTB returns negative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(Consider treatment for community-acquired pneumonia)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Inform TB Officers</a:t>
            </a:r>
          </a:p>
          <a:p>
            <a:pPr lvl="2"/>
            <a:r>
              <a:rPr lang="en-US" dirty="0">
                <a:latin typeface="Berlin Sans FB" panose="020E0602020502020306" pitchFamily="34" charset="0"/>
              </a:rPr>
              <a:t>Follow up MTB results and coordinate any further evaluation</a:t>
            </a:r>
          </a:p>
        </p:txBody>
      </p:sp>
    </p:spTree>
    <p:extLst>
      <p:ext uri="{BB962C8B-B14F-4D97-AF65-F5344CB8AC3E}">
        <p14:creationId xmlns:p14="http://schemas.microsoft.com/office/powerpoint/2010/main" val="327038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33B4-18C6-4C0E-8699-7A5EB680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Your Human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18776-E0A3-48E2-AD65-577F1F8F2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6891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Other YKHC TB Officers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Lye-Ching Wong, MD (pediatrician)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Annette Ndagano, MD (outpatient pediatrician)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Elizabeth Roll, MD (family practice physician)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Robert Tyree, MD (outpatient family practice physician)</a:t>
            </a: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Elizabeth Bates, MD (Infection Control Committee chair)</a:t>
            </a: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Berlin Sans FB" panose="020E0602020502020306" pitchFamily="34" charset="0"/>
              </a:rPr>
              <a:t>Beeba Mathew, ANP (outpatient internal medicine practitioner)</a:t>
            </a:r>
          </a:p>
          <a:p>
            <a:pPr lvl="1"/>
            <a:endParaRPr lang="en-US" dirty="0">
              <a:latin typeface="Berlin Sans FB" panose="020E0602020502020306" pitchFamily="34" charset="0"/>
            </a:endParaRPr>
          </a:p>
          <a:p>
            <a:pPr lvl="1"/>
            <a:r>
              <a:rPr lang="en-US" dirty="0" err="1">
                <a:latin typeface="Berlin Sans FB" panose="020E0602020502020306" pitchFamily="34" charset="0"/>
              </a:rPr>
              <a:t>TigerText</a:t>
            </a:r>
            <a:r>
              <a:rPr lang="en-US" dirty="0">
                <a:latin typeface="Berlin Sans FB" panose="020E0602020502020306" pitchFamily="34" charset="0"/>
              </a:rPr>
              <a:t> “TB Officers” for urgent consults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Email TBOfficers@ykhc.org for general questions or non-urgent consults</a:t>
            </a:r>
          </a:p>
        </p:txBody>
      </p:sp>
    </p:spTree>
    <p:extLst>
      <p:ext uri="{BB962C8B-B14F-4D97-AF65-F5344CB8AC3E}">
        <p14:creationId xmlns:p14="http://schemas.microsoft.com/office/powerpoint/2010/main" val="23218749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482F-49C0-49B2-BBC7-9803E35E8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Case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17090-68C7-4A35-8C09-FEF0A9211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18-year old healthy female with history of LTBI s/p treatment completion in 2009 seen in village clinic for evaluation of TB exposure.</a:t>
            </a:r>
          </a:p>
          <a:p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What questions do you have?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Exposure history?	</a:t>
            </a:r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Daily household exposure x 6 months, contact pan-sensitive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Symptoms?	</a:t>
            </a:r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None, and no abnormal physical exam findings</a:t>
            </a:r>
          </a:p>
        </p:txBody>
      </p:sp>
    </p:spTree>
    <p:extLst>
      <p:ext uri="{BB962C8B-B14F-4D97-AF65-F5344CB8AC3E}">
        <p14:creationId xmlns:p14="http://schemas.microsoft.com/office/powerpoint/2010/main" val="171490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482F-49C0-49B2-BBC7-9803E35E8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Case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17090-68C7-4A35-8C09-FEF0A9211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383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What will you do next?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Consult TB Officer (or higher-level expert)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Bring to Bethel for CXR -&gt; </a:t>
            </a:r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Negative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Sputum collection for AFB testing -&gt; </a:t>
            </a:r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Negative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Diagnose with possible/probable LTBI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Check HIV, LFTs, pregnancy test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Treat with 3HP</a:t>
            </a:r>
          </a:p>
        </p:txBody>
      </p:sp>
    </p:spTree>
    <p:extLst>
      <p:ext uri="{BB962C8B-B14F-4D97-AF65-F5344CB8AC3E}">
        <p14:creationId xmlns:p14="http://schemas.microsoft.com/office/powerpoint/2010/main" val="250670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EE9A7-81FF-4356-8CEA-E6773A92F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Case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BB885-8B14-4945-9737-EC0E4BAF6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96976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en-US" dirty="0">
                <a:latin typeface="Berlin Sans FB" panose="020E0602020502020306" pitchFamily="34" charset="0"/>
              </a:rPr>
              <a:t>16-month old healthy male with no TB history identified through contact investigation as having a regular caretaker (non-household member) with active TB (ongoing contact for months)</a:t>
            </a:r>
          </a:p>
          <a:p>
            <a:r>
              <a:rPr lang="en-US" dirty="0">
                <a:latin typeface="Berlin Sans FB" panose="020E0602020502020306" pitchFamily="34" charset="0"/>
              </a:rPr>
              <a:t>Initial evaluation: Asymptomatic, -PPD, normal CXR</a:t>
            </a:r>
          </a:p>
          <a:p>
            <a:r>
              <a:rPr lang="en-US" dirty="0">
                <a:latin typeface="Berlin Sans FB" panose="020E0602020502020306" pitchFamily="34" charset="0"/>
              </a:rPr>
              <a:t>Sputa collected, window prophylaxis begun</a:t>
            </a:r>
          </a:p>
          <a:p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452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EE9A7-81FF-4356-8CEA-E6773A92F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Case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BB885-8B14-4945-9737-EC0E4BAF6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96976"/>
          </a:xfrm>
        </p:spPr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8 weeks later, seen in clinic with cough x 4 weeks 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S/p ten days of amoxicillin for AOM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New household contact with active TB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Lost TB medication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Chart review</a:t>
            </a:r>
          </a:p>
          <a:p>
            <a:pPr lvl="2"/>
            <a:r>
              <a:rPr lang="en-US" dirty="0">
                <a:latin typeface="Berlin Sans FB" panose="020E0602020502020306" pitchFamily="34" charset="0"/>
              </a:rPr>
              <a:t>No weight gain in 6 months</a:t>
            </a:r>
          </a:p>
          <a:p>
            <a:pPr lvl="2"/>
            <a:r>
              <a:rPr lang="en-US" dirty="0">
                <a:latin typeface="Berlin Sans FB" panose="020E0602020502020306" pitchFamily="34" charset="0"/>
              </a:rPr>
              <a:t>Prior AFB cultures no growth</a:t>
            </a:r>
          </a:p>
        </p:txBody>
      </p:sp>
    </p:spTree>
    <p:extLst>
      <p:ext uri="{BB962C8B-B14F-4D97-AF65-F5344CB8AC3E}">
        <p14:creationId xmlns:p14="http://schemas.microsoft.com/office/powerpoint/2010/main" val="40555854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2B21-6077-4B72-A068-CCBC9DD3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Case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F764-701B-443A-95F6-F1F802874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Diagnosed with active TB and started on RIPE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Struggled with pills -&gt; switched to liquid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DOT aide unreliable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Had to restart/extend treatment due to poor compliance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Finally finished treatment 9 months after initial presentation</a:t>
            </a:r>
          </a:p>
          <a:p>
            <a:pPr lvl="1"/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515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8B34D-58D4-4043-BE17-13A094D8C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Summary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D01D1-0902-4E3D-96FD-BF4E67D6D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9035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Evaluation of TB includes TST/IGRA testing (if no prior TB history), history, physical exam, CXR, and (often) AFB cultures</a:t>
            </a:r>
          </a:p>
          <a:p>
            <a:r>
              <a:rPr lang="en-US" dirty="0">
                <a:latin typeface="Berlin Sans FB" panose="020E0602020502020306" pitchFamily="34" charset="0"/>
              </a:rPr>
              <a:t>Sensitivity is poor: everything rules in but rarely rules out TB</a:t>
            </a:r>
          </a:p>
          <a:p>
            <a:r>
              <a:rPr lang="en-US" dirty="0">
                <a:latin typeface="Berlin Sans FB" panose="020E0602020502020306" pitchFamily="34" charset="0"/>
              </a:rPr>
              <a:t>Always treat LTBI</a:t>
            </a:r>
          </a:p>
          <a:p>
            <a:r>
              <a:rPr lang="en-US" dirty="0">
                <a:latin typeface="Berlin Sans FB" panose="020E0602020502020306" pitchFamily="34" charset="0"/>
              </a:rPr>
              <a:t>When in doubt, treat for active TB</a:t>
            </a:r>
          </a:p>
          <a:p>
            <a:r>
              <a:rPr lang="en-US" dirty="0">
                <a:latin typeface="Berlin Sans FB" panose="020E0602020502020306" pitchFamily="34" charset="0"/>
              </a:rPr>
              <a:t>Serious medication side effects are rare</a:t>
            </a:r>
          </a:p>
          <a:p>
            <a:r>
              <a:rPr lang="en-US" dirty="0">
                <a:latin typeface="Berlin Sans FB" panose="020E0602020502020306" pitchFamily="34" charset="0"/>
              </a:rPr>
              <a:t>Utilize your TB Officers</a:t>
            </a:r>
          </a:p>
          <a:p>
            <a:endParaRPr lang="en-US" dirty="0">
              <a:latin typeface="Berlin Sans FB" panose="020E0602020502020306" pitchFamily="34" charset="0"/>
            </a:endParaRPr>
          </a:p>
          <a:p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7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D9F64-2DEA-4CFF-8D36-4C18AB94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Your Human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F8EC-6FC1-45B3-9A02-742725ED9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32853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Our extended team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Public Health Nursing  907-543-2110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Alaska State Epidemiology  907-269-8000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Curry TB Center (UCSF)/Warmline  </a:t>
            </a:r>
            <a:r>
              <a:rPr lang="en-US" sz="2000" dirty="0">
                <a:latin typeface="Berlin Sans FB" panose="020E0602020502020306" pitchFamily="34" charset="0"/>
              </a:rPr>
              <a:t>415-502-4700 or 877-390-6682</a:t>
            </a:r>
          </a:p>
          <a:p>
            <a:pPr lvl="2"/>
            <a:r>
              <a:rPr lang="en-US" dirty="0">
                <a:latin typeface="Berlin Sans FB" panose="020E0602020502020306" pitchFamily="34" charset="0"/>
                <a:hlinkClick r:id="rId2"/>
              </a:rPr>
              <a:t>currytbcenter@ucsf.edu</a:t>
            </a:r>
            <a:endParaRPr lang="en-US" dirty="0">
              <a:latin typeface="Berlin Sans FB" panose="020E0602020502020306" pitchFamily="34" charset="0"/>
            </a:endParaRPr>
          </a:p>
          <a:p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Jill Seaman, MD (YKHC family practice hospitalist)</a:t>
            </a:r>
          </a:p>
        </p:txBody>
      </p:sp>
    </p:spTree>
    <p:extLst>
      <p:ext uri="{BB962C8B-B14F-4D97-AF65-F5344CB8AC3E}">
        <p14:creationId xmlns:p14="http://schemas.microsoft.com/office/powerpoint/2010/main" val="401630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4FAA-EA1C-4C45-91EB-E6B90911A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Role of TB Officers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79FA9-05AD-48BD-9FCE-F65529A94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85960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In partnership with PHN, case manage patients undergoing treatment for LTBI and active TB</a:t>
            </a:r>
          </a:p>
          <a:p>
            <a:r>
              <a:rPr lang="en-US" dirty="0">
                <a:latin typeface="Berlin Sans FB" panose="020E0602020502020306" pitchFamily="34" charset="0"/>
              </a:rPr>
              <a:t>Provide guidance to providers and PHNs on questions regarding potential or existing TB patients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Decisions/logistics regarding evaluation, diagnosis, and treatment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Medication adherence/tolerance issues</a:t>
            </a:r>
          </a:p>
          <a:p>
            <a:r>
              <a:rPr lang="en-US" dirty="0">
                <a:latin typeface="Berlin Sans FB" panose="020E0602020502020306" pitchFamily="34" charset="0"/>
              </a:rPr>
              <a:t>Provide liaison assistance between providers and State Epi and Curry Center</a:t>
            </a:r>
          </a:p>
        </p:txBody>
      </p:sp>
    </p:spTree>
    <p:extLst>
      <p:ext uri="{BB962C8B-B14F-4D97-AF65-F5344CB8AC3E}">
        <p14:creationId xmlns:p14="http://schemas.microsoft.com/office/powerpoint/2010/main" val="359515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5A4B2-B350-4262-9ADC-17A60F93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Three Contexts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9970C-A7AE-4005-9C57-6158B2506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latin typeface="Berlin Sans FB" panose="020E0602020502020306" pitchFamily="34" charset="0"/>
              </a:rPr>
              <a:t>Routine screening/testing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National recommendation: targeted testing based on screening questionnaire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Alaska State Epi recommendation: universal testing annually</a:t>
            </a:r>
          </a:p>
          <a:p>
            <a:r>
              <a:rPr lang="en-US" dirty="0">
                <a:latin typeface="Berlin Sans FB" panose="020E0602020502020306" pitchFamily="34" charset="0"/>
              </a:rPr>
              <a:t>Exposure to TB (contact investigation)</a:t>
            </a:r>
          </a:p>
          <a:p>
            <a:r>
              <a:rPr lang="en-US" dirty="0">
                <a:latin typeface="Berlin Sans FB" panose="020E0602020502020306" pitchFamily="34" charset="0"/>
              </a:rPr>
              <a:t>Clinical concern for TB disease</a:t>
            </a:r>
          </a:p>
        </p:txBody>
      </p:sp>
    </p:spTree>
    <p:extLst>
      <p:ext uri="{BB962C8B-B14F-4D97-AF65-F5344CB8AC3E}">
        <p14:creationId xmlns:p14="http://schemas.microsoft.com/office/powerpoint/2010/main" val="3779491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90BA9-808A-496D-86BB-5BE37B22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Routine TB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8FCF8-6B01-42AD-B84C-4CEBF95B7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Berlin Sans FB" panose="020E0602020502020306" pitchFamily="34" charset="0"/>
            </a:endParaRPr>
          </a:p>
          <a:p>
            <a:r>
              <a:rPr lang="en-US" dirty="0">
                <a:latin typeface="Berlin Sans FB" panose="020E0602020502020306" pitchFamily="34" charset="0"/>
              </a:rPr>
              <a:t>Tests measure lymphocyte sensitization after infection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Tuberculin skin test (TST aka PPD)</a:t>
            </a:r>
          </a:p>
          <a:p>
            <a:pPr lvl="1"/>
            <a:r>
              <a:rPr lang="en-US" dirty="0">
                <a:latin typeface="Berlin Sans FB" panose="020E0602020502020306" pitchFamily="34" charset="0"/>
              </a:rPr>
              <a:t>Interferon gamma release assay (IGRA; we use </a:t>
            </a:r>
            <a:r>
              <a:rPr lang="en-US" dirty="0" err="1">
                <a:latin typeface="Berlin Sans FB" panose="020E0602020502020306" pitchFamily="34" charset="0"/>
              </a:rPr>
              <a:t>Quantiferon</a:t>
            </a:r>
            <a:r>
              <a:rPr lang="en-US" dirty="0">
                <a:latin typeface="Berlin Sans FB" panose="020E0602020502020306" pitchFamily="34" charset="0"/>
              </a:rPr>
              <a:t>-Gold)</a:t>
            </a:r>
          </a:p>
          <a:p>
            <a:pPr lvl="1"/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8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2156</TotalTime>
  <Words>2298</Words>
  <Application>Microsoft Office PowerPoint</Application>
  <PresentationFormat>Widescreen</PresentationFormat>
  <Paragraphs>365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Adobe Gothic Std B</vt:lpstr>
      <vt:lpstr>Arial</vt:lpstr>
      <vt:lpstr>Berlin Sans FB</vt:lpstr>
      <vt:lpstr>Garamond</vt:lpstr>
      <vt:lpstr>Wingdings</vt:lpstr>
      <vt:lpstr>Organic</vt:lpstr>
      <vt:lpstr>Pediatric Tuberculosis</vt:lpstr>
      <vt:lpstr>Objectives</vt:lpstr>
      <vt:lpstr>Epidemiology</vt:lpstr>
      <vt:lpstr>The Challenges</vt:lpstr>
      <vt:lpstr>Your Human Resources</vt:lpstr>
      <vt:lpstr>Your Human Resources</vt:lpstr>
      <vt:lpstr>Role of TB Officers</vt:lpstr>
      <vt:lpstr>Three Contexts</vt:lpstr>
      <vt:lpstr>Routine TB Testing</vt:lpstr>
      <vt:lpstr>TB Testing - Sensitivity</vt:lpstr>
      <vt:lpstr>TB Testing - Specificity</vt:lpstr>
      <vt:lpstr>TST interpretation</vt:lpstr>
      <vt:lpstr>IGRA Interpretation</vt:lpstr>
      <vt:lpstr>TST or IGRA?</vt:lpstr>
      <vt:lpstr>Latent Infection or Active Disease?</vt:lpstr>
      <vt:lpstr>Sites of TB Disease</vt:lpstr>
      <vt:lpstr>Sites of TB Disease</vt:lpstr>
      <vt:lpstr>TB Disease Evaluation</vt:lpstr>
      <vt:lpstr>Symptoms of TB Disease</vt:lpstr>
      <vt:lpstr>TB Evaluation</vt:lpstr>
      <vt:lpstr>CXR Findings</vt:lpstr>
      <vt:lpstr>LTBI</vt:lpstr>
      <vt:lpstr>Exposure to TB</vt:lpstr>
      <vt:lpstr>Window Prophylaxis</vt:lpstr>
      <vt:lpstr>Clinical Concern for TB Disease</vt:lpstr>
      <vt:lpstr>Clinical Concern for TB Disease</vt:lpstr>
      <vt:lpstr>Clinical Concern for TB Disease</vt:lpstr>
      <vt:lpstr>GeneXpert MTB/RIF Assay</vt:lpstr>
      <vt:lpstr>Public Health/Infection Control</vt:lpstr>
      <vt:lpstr>LTBI Treatment</vt:lpstr>
      <vt:lpstr>Daily INH and RIF dosages</vt:lpstr>
      <vt:lpstr>Weekly INH and RPT dosages</vt:lpstr>
      <vt:lpstr>LTBI Treatment</vt:lpstr>
      <vt:lpstr>Active TB Treatment</vt:lpstr>
      <vt:lpstr>Daily PZA and EMB dosages</vt:lpstr>
      <vt:lpstr>Active TB Treatment</vt:lpstr>
      <vt:lpstr>Pyridoxine (B6) Supplementation</vt:lpstr>
      <vt:lpstr>Treatment Monitoring</vt:lpstr>
      <vt:lpstr>Treatment Monitoring</vt:lpstr>
      <vt:lpstr>Pediatric TB Guideline</vt:lpstr>
      <vt:lpstr>Case 1</vt:lpstr>
      <vt:lpstr>Case 1</vt:lpstr>
      <vt:lpstr>Case 2</vt:lpstr>
      <vt:lpstr>Case 2</vt:lpstr>
      <vt:lpstr>Case 3</vt:lpstr>
      <vt:lpstr>Case 3</vt:lpstr>
      <vt:lpstr>Case 4</vt:lpstr>
      <vt:lpstr>Case 4</vt:lpstr>
      <vt:lpstr>Case 4</vt:lpstr>
      <vt:lpstr>Case 5</vt:lpstr>
      <vt:lpstr>Case 5</vt:lpstr>
      <vt:lpstr>Case 6</vt:lpstr>
      <vt:lpstr>Case 6</vt:lpstr>
      <vt:lpstr>Case 6</vt:lpstr>
      <vt:lpstr>Summary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Tuberculosis</dc:title>
  <dc:creator>Mien Chyi</dc:creator>
  <cp:lastModifiedBy>Mien Chyi</cp:lastModifiedBy>
  <cp:revision>137</cp:revision>
  <dcterms:created xsi:type="dcterms:W3CDTF">2022-05-05T15:15:41Z</dcterms:created>
  <dcterms:modified xsi:type="dcterms:W3CDTF">2022-05-17T15:01:39Z</dcterms:modified>
</cp:coreProperties>
</file>