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7"/>
  </p:handoutMasterIdLst>
  <p:sldIdLst>
    <p:sldId id="256" r:id="rId2"/>
    <p:sldId id="257" r:id="rId3"/>
    <p:sldId id="258" r:id="rId4"/>
    <p:sldId id="259" r:id="rId5"/>
    <p:sldId id="260" r:id="rId6"/>
    <p:sldId id="262" r:id="rId7"/>
    <p:sldId id="270" r:id="rId8"/>
    <p:sldId id="264" r:id="rId9"/>
    <p:sldId id="265" r:id="rId10"/>
    <p:sldId id="266" r:id="rId11"/>
    <p:sldId id="295" r:id="rId12"/>
    <p:sldId id="269" r:id="rId13"/>
    <p:sldId id="271" r:id="rId14"/>
    <p:sldId id="296" r:id="rId15"/>
    <p:sldId id="272" r:id="rId16"/>
    <p:sldId id="297" r:id="rId17"/>
    <p:sldId id="273" r:id="rId18"/>
    <p:sldId id="298" r:id="rId19"/>
    <p:sldId id="267" r:id="rId20"/>
    <p:sldId id="268" r:id="rId21"/>
    <p:sldId id="274" r:id="rId22"/>
    <p:sldId id="276" r:id="rId23"/>
    <p:sldId id="277" r:id="rId24"/>
    <p:sldId id="275" r:id="rId25"/>
    <p:sldId id="299" r:id="rId26"/>
    <p:sldId id="278" r:id="rId27"/>
    <p:sldId id="280" r:id="rId28"/>
    <p:sldId id="279" r:id="rId29"/>
    <p:sldId id="281" r:id="rId30"/>
    <p:sldId id="301" r:id="rId31"/>
    <p:sldId id="302" r:id="rId32"/>
    <p:sldId id="300" r:id="rId33"/>
    <p:sldId id="283" r:id="rId34"/>
    <p:sldId id="282" r:id="rId35"/>
    <p:sldId id="285" r:id="rId36"/>
    <p:sldId id="284" r:id="rId37"/>
    <p:sldId id="286" r:id="rId38"/>
    <p:sldId id="287" r:id="rId39"/>
    <p:sldId id="288" r:id="rId40"/>
    <p:sldId id="293" r:id="rId41"/>
    <p:sldId id="289" r:id="rId42"/>
    <p:sldId id="290" r:id="rId43"/>
    <p:sldId id="291" r:id="rId44"/>
    <p:sldId id="292" r:id="rId45"/>
    <p:sldId id="261" r:id="rId46"/>
  </p:sldIdLst>
  <p:sldSz cx="12192000" cy="6858000"/>
  <p:notesSz cx="9309100" cy="7023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33943" cy="35237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3004" y="0"/>
            <a:ext cx="4033943" cy="35237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1452B621-3629-48AC-82BA-E6279D85259C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70727"/>
            <a:ext cx="4033943" cy="352374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3004" y="6670727"/>
            <a:ext cx="4033943" cy="352374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79028576-6C5F-41C2-9AF8-2DD345FBB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523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0976E-1CAE-4FC4-AE3A-DB64AD2118F4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7CFF3-F570-432B-8BAC-965428943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36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0976E-1CAE-4FC4-AE3A-DB64AD2118F4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7CFF3-F570-432B-8BAC-965428943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286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0976E-1CAE-4FC4-AE3A-DB64AD2118F4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7CFF3-F570-432B-8BAC-965428943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094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0976E-1CAE-4FC4-AE3A-DB64AD2118F4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7CFF3-F570-432B-8BAC-965428943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960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0976E-1CAE-4FC4-AE3A-DB64AD2118F4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7CFF3-F570-432B-8BAC-965428943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162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0976E-1CAE-4FC4-AE3A-DB64AD2118F4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7CFF3-F570-432B-8BAC-965428943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970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0976E-1CAE-4FC4-AE3A-DB64AD2118F4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7CFF3-F570-432B-8BAC-965428943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739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0976E-1CAE-4FC4-AE3A-DB64AD2118F4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7CFF3-F570-432B-8BAC-965428943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935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0976E-1CAE-4FC4-AE3A-DB64AD2118F4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7CFF3-F570-432B-8BAC-965428943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076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0976E-1CAE-4FC4-AE3A-DB64AD2118F4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7CFF3-F570-432B-8BAC-965428943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4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0976E-1CAE-4FC4-AE3A-DB64AD2118F4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7CFF3-F570-432B-8BAC-965428943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889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0976E-1CAE-4FC4-AE3A-DB64AD2118F4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7CFF3-F570-432B-8BAC-965428943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200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NnpiP6XEMg" TargetMode="External"/><Relationship Id="rId2" Type="http://schemas.openxmlformats.org/officeDocument/2006/relationships/hyperlink" Target="https://www.youtube.com/watch?v=wGoRPNqsTKs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High-Flow Nasal Cannula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Leslie Herrmann MD</a:t>
            </a:r>
          </a:p>
          <a:p>
            <a:r>
              <a:rPr lang="en-US" dirty="0" smtClean="0"/>
              <a:t>&amp; lots of friends…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57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Flushing out the dead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flow oxygen “washes out” the expired gas in the dead space.</a:t>
            </a:r>
          </a:p>
          <a:p>
            <a:r>
              <a:rPr lang="en-US" dirty="0" smtClean="0"/>
              <a:t>This reduces CO</a:t>
            </a:r>
            <a:r>
              <a:rPr lang="en-US" baseline="-25000" dirty="0" smtClean="0"/>
              <a:t>2</a:t>
            </a:r>
            <a:r>
              <a:rPr lang="en-US" dirty="0" smtClean="0"/>
              <a:t> re-breathing.</a:t>
            </a:r>
          </a:p>
          <a:p>
            <a:r>
              <a:rPr lang="en-US" dirty="0" smtClean="0"/>
              <a:t>Per Glenn, “Flushing of upper airway dead space improves </a:t>
            </a:r>
            <a:r>
              <a:rPr lang="en-US" dirty="0" err="1" smtClean="0"/>
              <a:t>ventilatory</a:t>
            </a:r>
            <a:r>
              <a:rPr lang="en-US" dirty="0" smtClean="0"/>
              <a:t> efficiency and reduces the work of breathing.”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01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mechanisms of HFNC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Washout of nasopharyngeal dead space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Reduction of inspiratory resistance (work of breathing) by providing adequate flow</a:t>
            </a:r>
          </a:p>
          <a:p>
            <a:r>
              <a:rPr lang="en-US" dirty="0" smtClean="0"/>
              <a:t>Improved mechanics by supplying adequately warmed and humidified gas</a:t>
            </a:r>
          </a:p>
          <a:p>
            <a:r>
              <a:rPr lang="en-US" dirty="0" smtClean="0"/>
              <a:t>Reduction in the metabolic cost of gas conditioning</a:t>
            </a:r>
          </a:p>
          <a:p>
            <a:r>
              <a:rPr lang="en-US" dirty="0" smtClean="0"/>
              <a:t>Provision of distending pressure (maybe)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1335" y="5134752"/>
            <a:ext cx="4120656" cy="172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20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Good things your nose does: </a:t>
            </a:r>
          </a:p>
          <a:p>
            <a:pPr lvl="1"/>
            <a:r>
              <a:rPr lang="en-US" dirty="0" smtClean="0"/>
              <a:t>Humidifies air</a:t>
            </a:r>
          </a:p>
          <a:p>
            <a:pPr lvl="1"/>
            <a:r>
              <a:rPr lang="en-US" dirty="0" smtClean="0"/>
              <a:t>Cleans/filters air</a:t>
            </a:r>
          </a:p>
          <a:p>
            <a:pPr lvl="1"/>
            <a:r>
              <a:rPr lang="en-US" dirty="0" smtClean="0"/>
              <a:t>Warms air</a:t>
            </a:r>
          </a:p>
          <a:p>
            <a:endParaRPr lang="en-US" dirty="0"/>
          </a:p>
          <a:p>
            <a:r>
              <a:rPr lang="en-US" dirty="0" smtClean="0"/>
              <a:t>Bad things your nose dose:</a:t>
            </a:r>
          </a:p>
          <a:p>
            <a:pPr lvl="1"/>
            <a:r>
              <a:rPr lang="en-US" dirty="0" smtClean="0"/>
              <a:t>“The </a:t>
            </a:r>
            <a:r>
              <a:rPr lang="en-US" dirty="0" err="1" smtClean="0"/>
              <a:t>distensibility</a:t>
            </a:r>
            <a:r>
              <a:rPr lang="en-US" dirty="0" smtClean="0"/>
              <a:t> of the nasopharynx provides significant resistance on inspiratory relative to expiratory efforts.”</a:t>
            </a:r>
          </a:p>
          <a:p>
            <a:pPr lvl="1"/>
            <a:r>
              <a:rPr lang="en-US" dirty="0" smtClean="0"/>
              <a:t>Gets plugged up by snot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9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HFNC help the NOSE?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“HFT most likely </a:t>
            </a:r>
            <a:r>
              <a:rPr lang="en-US" dirty="0"/>
              <a:t>minimizes the inspiratory resistance associated </a:t>
            </a:r>
            <a:r>
              <a:rPr lang="en-US" dirty="0" smtClean="0"/>
              <a:t>with the </a:t>
            </a:r>
            <a:r>
              <a:rPr lang="en-US" dirty="0"/>
              <a:t>nasopharynx by providing nasopharyngeal gas flows </a:t>
            </a:r>
            <a:r>
              <a:rPr lang="en-US" dirty="0" smtClean="0"/>
              <a:t>that match </a:t>
            </a:r>
            <a:r>
              <a:rPr lang="en-US" dirty="0"/>
              <a:t>or exceed a patient’s peak inspiratory flow. </a:t>
            </a:r>
            <a:r>
              <a:rPr lang="en-US" dirty="0" smtClean="0"/>
              <a:t>This change </a:t>
            </a:r>
            <a:r>
              <a:rPr lang="en-US" dirty="0"/>
              <a:t>in resistance translates to a decrease in </a:t>
            </a:r>
            <a:r>
              <a:rPr lang="en-US" dirty="0" smtClean="0"/>
              <a:t>resistive work </a:t>
            </a:r>
            <a:r>
              <a:rPr lang="en-US" dirty="0"/>
              <a:t>of breathing</a:t>
            </a:r>
            <a:r>
              <a:rPr lang="en-US" dirty="0" smtClean="0"/>
              <a:t>.” (Dysart </a:t>
            </a:r>
            <a:r>
              <a:rPr lang="en-US" i="1" dirty="0" smtClean="0"/>
              <a:t>et al</a:t>
            </a:r>
            <a:r>
              <a:rPr lang="en-US" dirty="0" smtClean="0"/>
              <a:t>)</a:t>
            </a:r>
          </a:p>
          <a:p>
            <a:r>
              <a:rPr lang="en-US" dirty="0" smtClean="0"/>
              <a:t>“Warmth and humidity keep secretions moist, improve </a:t>
            </a:r>
            <a:r>
              <a:rPr lang="en-US" dirty="0" err="1" smtClean="0"/>
              <a:t>mucociliary</a:t>
            </a:r>
            <a:r>
              <a:rPr lang="en-US" dirty="0" smtClean="0"/>
              <a:t> clearance, and inhibit inflammatory reactions and </a:t>
            </a:r>
            <a:r>
              <a:rPr lang="en-US" dirty="0" err="1" smtClean="0"/>
              <a:t>nasopulmonary</a:t>
            </a:r>
            <a:r>
              <a:rPr lang="en-US" dirty="0" smtClean="0"/>
              <a:t> bronchoconstriction reflexes triggered by cold and dry air.” (SCH Clinical Pathway)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54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mechanisms of HFNC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Washout of nasopharyngeal dead space</a:t>
            </a:r>
          </a:p>
          <a:p>
            <a:r>
              <a:rPr lang="en-US" dirty="0" smtClean="0"/>
              <a:t>Reduction of inspiratory resistance (work of breathing) by providing adequate flow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Improved mechanics by supplying adequately warmed and humidified gas</a:t>
            </a:r>
          </a:p>
          <a:p>
            <a:r>
              <a:rPr lang="en-US" dirty="0" smtClean="0"/>
              <a:t>Reduction in the metabolic cost of gas conditioning</a:t>
            </a:r>
          </a:p>
          <a:p>
            <a:r>
              <a:rPr lang="en-US" dirty="0" smtClean="0"/>
              <a:t>Provision of distending pressure (maybe)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1335" y="5134752"/>
            <a:ext cx="4120656" cy="172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10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Below the nose…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COLD + DRY air = BAD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Cold, dry air </a:t>
            </a:r>
            <a:r>
              <a:rPr lang="en-US" dirty="0" smtClean="0">
                <a:sym typeface="Wingdings" panose="05000000000000000000" pitchFamily="2" charset="2"/>
              </a:rPr>
              <a:t> protective </a:t>
            </a:r>
            <a:r>
              <a:rPr lang="en-US" dirty="0" err="1" smtClean="0">
                <a:sym typeface="Wingdings" panose="05000000000000000000" pitchFamily="2" charset="2"/>
              </a:rPr>
              <a:t>bronchoconstricting</a:t>
            </a:r>
            <a:r>
              <a:rPr lang="en-US" dirty="0" smtClean="0">
                <a:sym typeface="Wingdings" panose="05000000000000000000" pitchFamily="2" charset="2"/>
              </a:rPr>
              <a:t> reflex in healthy patients as well as asthmatics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Ventilating with ambient gas (not heated or humidified)  decreased pulmonary compliance and conductance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WARM + WET air = GOOD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8472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mechanisms of HFNC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Washout of nasopharyngeal dead space</a:t>
            </a:r>
          </a:p>
          <a:p>
            <a:r>
              <a:rPr lang="en-US" dirty="0" smtClean="0"/>
              <a:t>Reduction of inspiratory resistance (work of breathing) by providing adequate flow</a:t>
            </a:r>
          </a:p>
          <a:p>
            <a:r>
              <a:rPr lang="en-US" dirty="0" smtClean="0"/>
              <a:t>Improved mechanics by supplying adequately warmed and humidified gas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Reduction in the metabolic cost of gas conditioning</a:t>
            </a:r>
          </a:p>
          <a:p>
            <a:r>
              <a:rPr lang="en-US" dirty="0" smtClean="0"/>
              <a:t>Provision of distending pressure (maybe)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1335" y="5134752"/>
            <a:ext cx="4120656" cy="172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72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“Metabolic cost of gas conditioning”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…lots of complicated physiologic formulas about energy consumption…</a:t>
            </a:r>
          </a:p>
          <a:p>
            <a:r>
              <a:rPr lang="en-US" dirty="0" smtClean="0"/>
              <a:t>Basically, it costs the body to warm and humidify air.</a:t>
            </a:r>
          </a:p>
          <a:p>
            <a:r>
              <a:rPr lang="en-US" dirty="0" smtClean="0"/>
              <a:t>Supplying warm, humidified air takes some work away from the body’s workload.</a:t>
            </a:r>
          </a:p>
          <a:p>
            <a:r>
              <a:rPr lang="en-US" dirty="0" smtClean="0"/>
              <a:t>Infants on warm, humidified air gain more weight than those on cold, dry air.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01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mechanisms of HFNC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Washout of nasopharyngeal dead space</a:t>
            </a:r>
          </a:p>
          <a:p>
            <a:r>
              <a:rPr lang="en-US" dirty="0" smtClean="0"/>
              <a:t>Reduction of inspiratory resistance (work of breathing) by providing adequate flow</a:t>
            </a:r>
          </a:p>
          <a:p>
            <a:r>
              <a:rPr lang="en-US" dirty="0" smtClean="0"/>
              <a:t>Improved mechanics by supplying adequately warmed and humidified gas</a:t>
            </a:r>
          </a:p>
          <a:p>
            <a:r>
              <a:rPr lang="en-US" dirty="0" smtClean="0"/>
              <a:t>Reduction in the metabolic cost of gas conditioning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Provision of distending pressure (maybe)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1335" y="5134752"/>
            <a:ext cx="4120656" cy="172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93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PEEP?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Does HFNC provide PEEP?</a:t>
            </a:r>
          </a:p>
          <a:p>
            <a:endParaRPr lang="en-US" dirty="0"/>
          </a:p>
          <a:p>
            <a:r>
              <a:rPr lang="en-US" dirty="0" smtClean="0"/>
              <a:t>This is controversial.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88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Disclaimer &amp; Thanks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Portions of this talk were shamelessly stolen from Glenn Stryjewski, PICU physician extraordinaire, with his permission. Slides with the ANMC logo on the bottom were “borrowed” from him.</a:t>
            </a:r>
          </a:p>
          <a:p>
            <a:r>
              <a:rPr lang="en-US" dirty="0" smtClean="0"/>
              <a:t>Assistance also came from Susan Romero, PICU NP extraordinaire.</a:t>
            </a:r>
          </a:p>
          <a:p>
            <a:r>
              <a:rPr lang="en-US" dirty="0" smtClean="0"/>
              <a:t>Thank you to Clifton Dalton for sending me the hot-off-the-presses </a:t>
            </a:r>
            <a:r>
              <a:rPr lang="en-US" dirty="0" err="1" smtClean="0"/>
              <a:t>LifeMed</a:t>
            </a:r>
            <a:r>
              <a:rPr lang="en-US" dirty="0" smtClean="0"/>
              <a:t> recommendations.</a:t>
            </a:r>
          </a:p>
          <a:p>
            <a:r>
              <a:rPr lang="en-US" dirty="0" smtClean="0"/>
              <a:t>In some places, I have over-simplified complex concepts in the interest of time. I am happy to forward Glenn’s entire talk to anyone who wants more detail.</a:t>
            </a:r>
          </a:p>
          <a:p>
            <a:r>
              <a:rPr lang="en-US" dirty="0" smtClean="0"/>
              <a:t>You Tube has several helpful videos on setting up HFNC.</a:t>
            </a:r>
          </a:p>
        </p:txBody>
      </p:sp>
    </p:spTree>
    <p:extLst>
      <p:ext uri="{BB962C8B-B14F-4D97-AF65-F5344CB8AC3E}">
        <p14:creationId xmlns:p14="http://schemas.microsoft.com/office/powerpoint/2010/main" val="61771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237" y="-15941"/>
            <a:ext cx="9153526" cy="688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48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747" y="0"/>
            <a:ext cx="91365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7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338" y="2466486"/>
            <a:ext cx="4182208" cy="1325563"/>
          </a:xfrm>
        </p:spPr>
        <p:txBody>
          <a:bodyPr/>
          <a:lstStyle/>
          <a:p>
            <a:r>
              <a:rPr lang="en-US" dirty="0" smtClean="0"/>
              <a:t>So…does it work?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25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247" y="0"/>
            <a:ext cx="91415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45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So…does it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emerging studies (with improving methodology) that show decreased rates of intubation in infants with bronchiolitis.</a:t>
            </a:r>
          </a:p>
          <a:p>
            <a:r>
              <a:rPr lang="en-US" dirty="0" smtClean="0"/>
              <a:t>Anecdotally, those of us who were here pre-HFNC all agree: we intubate way less than we used to.</a:t>
            </a:r>
          </a:p>
          <a:p>
            <a:r>
              <a:rPr lang="en-US" dirty="0" smtClean="0"/>
              <a:t>To quote Dr. McClure, “I haven’t </a:t>
            </a:r>
            <a:r>
              <a:rPr lang="en-US" dirty="0" err="1" smtClean="0"/>
              <a:t>friggin</a:t>
            </a:r>
            <a:r>
              <a:rPr lang="en-US" dirty="0" smtClean="0"/>
              <a:t>’ intubated anyone in over a year, at least! I need to practice! Is there anyone I can practice on?” </a:t>
            </a:r>
            <a:r>
              <a:rPr lang="en-US" dirty="0" smtClean="0">
                <a:sym typeface="Wingdings" panose="05000000000000000000" pitchFamily="2" charset="2"/>
              </a:rPr>
              <a:t> In short, WAY LESS THAN BEFORE.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583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51157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So how do you do it?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20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554" y="-19471"/>
            <a:ext cx="9190892" cy="689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2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3654" y="-3226"/>
            <a:ext cx="5304692" cy="686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36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7615" y="60606"/>
            <a:ext cx="5216770" cy="673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47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what if the sky is falling?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BEST PRACTICE: an RT initiates HFNC and is present until the patient is stabilized.</a:t>
            </a:r>
          </a:p>
          <a:p>
            <a:r>
              <a:rPr lang="en-US" dirty="0" smtClean="0"/>
              <a:t>If we are in a worst-case-scenario situation, RED CRISIS, the sky is falling…</a:t>
            </a:r>
          </a:p>
          <a:p>
            <a:r>
              <a:rPr lang="en-US" dirty="0" smtClean="0"/>
              <a:t>We will need to be able to set up and troubleshoot HFNC without an RT at bedside.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29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 Background at YKHC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YKHC got its first HFNC machine in 2015.</a:t>
            </a:r>
          </a:p>
          <a:p>
            <a:r>
              <a:rPr lang="en-US" dirty="0" smtClean="0"/>
              <a:t>Before 2015, when we had babies and young children with impending respiratory failure, we would either intubate or humidify regular NC and go as high as 4-5 L while awaiting arrival of </a:t>
            </a:r>
            <a:r>
              <a:rPr lang="en-US" dirty="0" err="1" smtClean="0"/>
              <a:t>LifeMed</a:t>
            </a:r>
            <a:r>
              <a:rPr lang="en-US" dirty="0" smtClean="0"/>
              <a:t>; </a:t>
            </a:r>
            <a:r>
              <a:rPr lang="en-US" dirty="0" err="1" smtClean="0"/>
              <a:t>LifeMed</a:t>
            </a:r>
            <a:r>
              <a:rPr lang="en-US" dirty="0" smtClean="0"/>
              <a:t> would then initiate HFNC. </a:t>
            </a:r>
          </a:p>
          <a:p>
            <a:r>
              <a:rPr lang="en-US" dirty="0" smtClean="0"/>
              <a:t>Both options were far from ideal – often, babies were either under- or over-treated.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70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COVID?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evolving recommendations. Stay tuned – things change as frequently as Leslie has to check her temperature!</a:t>
            </a:r>
          </a:p>
          <a:p>
            <a:r>
              <a:rPr lang="en-US" dirty="0" smtClean="0"/>
              <a:t>RSV isn’t going anywhere.</a:t>
            </a:r>
          </a:p>
          <a:p>
            <a:r>
              <a:rPr lang="en-US" dirty="0" smtClean="0"/>
              <a:t>We may not be able to maintain many patients on ventilators. Thus, HFNC may be our best option to keep people alive.</a:t>
            </a:r>
          </a:p>
          <a:p>
            <a:r>
              <a:rPr lang="en-US" dirty="0" smtClean="0"/>
              <a:t>Stay tuned for recommendations about PPE use if using HFNC.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43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word about </a:t>
            </a:r>
            <a:r>
              <a:rPr lang="en-US" dirty="0" err="1" smtClean="0"/>
              <a:t>LifeMed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LifeMed</a:t>
            </a:r>
            <a:r>
              <a:rPr lang="en-US" dirty="0" smtClean="0"/>
              <a:t> has new recommendations. </a:t>
            </a:r>
          </a:p>
          <a:p>
            <a:r>
              <a:rPr lang="en-US" dirty="0" smtClean="0"/>
              <a:t>In cases of confirmed or suspected COVID, they will intubate early.</a:t>
            </a:r>
          </a:p>
          <a:p>
            <a:r>
              <a:rPr lang="en-US" dirty="0" smtClean="0"/>
              <a:t>In cases of negative or low suspicion for COVID, they will consider using HFNC up to 15 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88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set up </a:t>
            </a:r>
            <a:r>
              <a:rPr lang="en-US" dirty="0" err="1" smtClean="0"/>
              <a:t>Vapotherm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Video from </a:t>
            </a:r>
            <a:r>
              <a:rPr lang="en-US" dirty="0"/>
              <a:t>the manufacturer: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www.youtube.com/watch?v=wGoRPNqsTKs</a:t>
            </a:r>
            <a:endParaRPr lang="en-US" dirty="0" smtClean="0"/>
          </a:p>
          <a:p>
            <a:r>
              <a:rPr lang="en-US" dirty="0" smtClean="0"/>
              <a:t>More entertaining video from a British hospital: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www.youtube.com/watch?v=rNnpiP6XEMg</a:t>
            </a:r>
            <a:endParaRPr lang="en-US" dirty="0" smtClean="0"/>
          </a:p>
          <a:p>
            <a:r>
              <a:rPr lang="en-US" dirty="0" smtClean="0"/>
              <a:t>Step-by-step guide attached to the unit is helpful, but uses jargon.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29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set up </a:t>
            </a:r>
            <a:r>
              <a:rPr lang="en-US" dirty="0" err="1" smtClean="0"/>
              <a:t>Vapotherm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Things you need: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Cartridge and Disposable Water Path (packaged together)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Tubing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Nasal cannula (not conventional NC)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Bag of sterile water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78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set up </a:t>
            </a:r>
            <a:r>
              <a:rPr lang="en-US" dirty="0" err="1" smtClean="0"/>
              <a:t>Vapotherm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u="sng" dirty="0" smtClean="0"/>
              <a:t>Select your cartridge.</a:t>
            </a:r>
          </a:p>
          <a:p>
            <a:pPr marL="457200" lvl="1" indent="0">
              <a:buNone/>
            </a:pPr>
            <a:r>
              <a:rPr lang="en-US" dirty="0" smtClean="0"/>
              <a:t>Lower flow cartridge delivers flow rates of 1-8 L.</a:t>
            </a:r>
          </a:p>
          <a:p>
            <a:pPr marL="457200" lvl="1" indent="0">
              <a:buNone/>
            </a:pPr>
            <a:r>
              <a:rPr lang="en-US" dirty="0" smtClean="0"/>
              <a:t>Higher flow cartridge delivers flow rates of 5-40 L.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How much flow do you anticipate using?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7905" y="751375"/>
            <a:ext cx="3060666" cy="23387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7862" y="3439787"/>
            <a:ext cx="3100752" cy="23875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458" t="2532" r="2412" b="4485"/>
          <a:stretch/>
        </p:blipFill>
        <p:spPr>
          <a:xfrm>
            <a:off x="545123" y="4312994"/>
            <a:ext cx="3376246" cy="18639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7556" y="4596379"/>
            <a:ext cx="3495826" cy="123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35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set up </a:t>
            </a:r>
            <a:r>
              <a:rPr lang="en-US" dirty="0" err="1" smtClean="0"/>
              <a:t>Vapotherm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2. </a:t>
            </a:r>
            <a:r>
              <a:rPr lang="en-US" u="sng" dirty="0" smtClean="0"/>
              <a:t>Plug oxygen and air into the wall.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422354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set up </a:t>
            </a:r>
            <a:r>
              <a:rPr lang="en-US" dirty="0" err="1" smtClean="0"/>
              <a:t>Vapotherm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3. </a:t>
            </a:r>
            <a:r>
              <a:rPr lang="en-US" u="sng" dirty="0" smtClean="0"/>
              <a:t>Plug in the machine.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The machine begins in Sleep Mode.</a:t>
            </a:r>
          </a:p>
          <a:p>
            <a:pPr marL="0" indent="0">
              <a:buNone/>
            </a:pPr>
            <a:r>
              <a:rPr lang="en-US" dirty="0" smtClean="0"/>
              <a:t>The circled light will be yellow/amber.</a:t>
            </a:r>
          </a:p>
          <a:p>
            <a:pPr marL="0" indent="0">
              <a:buNone/>
            </a:pPr>
            <a:r>
              <a:rPr lang="en-US" dirty="0" smtClean="0"/>
              <a:t>The screen will be blank.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1193" y="2527096"/>
            <a:ext cx="3380476" cy="356035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9539654" y="4158762"/>
            <a:ext cx="325315" cy="5363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4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set up </a:t>
            </a:r>
            <a:r>
              <a:rPr lang="en-US" dirty="0" err="1" smtClean="0"/>
              <a:t>Vapotherm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4. </a:t>
            </a:r>
            <a:r>
              <a:rPr lang="en-US" u="sng" dirty="0" smtClean="0"/>
              <a:t>Attach the cartridge to the Disposable Water Path</a:t>
            </a:r>
            <a:r>
              <a:rPr lang="en-US" dirty="0" smtClean="0"/>
              <a:t> (the big plastic thing):</a:t>
            </a:r>
          </a:p>
          <a:p>
            <a:pPr marL="0" indent="0">
              <a:buNone/>
            </a:pPr>
            <a:r>
              <a:rPr lang="en-US" dirty="0" smtClean="0"/>
              <a:t>Pull the cylinder out of the bag. (This is the metal thing.) Remove the rubber caps.</a:t>
            </a:r>
          </a:p>
          <a:p>
            <a:pPr marL="0" indent="0">
              <a:buNone/>
            </a:pPr>
            <a:r>
              <a:rPr lang="en-US" dirty="0" smtClean="0"/>
              <a:t>This plugs into the Disposable Water Path and clicks in.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54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set up </a:t>
            </a:r>
            <a:r>
              <a:rPr lang="en-US" dirty="0" err="1" smtClean="0"/>
              <a:t>Vapotherm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5. </a:t>
            </a:r>
            <a:r>
              <a:rPr lang="en-US" u="sng" dirty="0" smtClean="0"/>
              <a:t>Attach the tubing to the Disposable Water Path</a:t>
            </a:r>
            <a:r>
              <a:rPr lang="en-US" dirty="0" smtClean="0"/>
              <a:t> (the plastic thing).</a:t>
            </a:r>
          </a:p>
          <a:p>
            <a:pPr marL="0" indent="0">
              <a:buNone/>
            </a:pPr>
            <a:r>
              <a:rPr lang="en-US" dirty="0" smtClean="0"/>
              <a:t>It will click into place.</a:t>
            </a:r>
          </a:p>
          <a:p>
            <a:pPr marL="0" indent="0">
              <a:buNone/>
            </a:pPr>
            <a:r>
              <a:rPr lang="en-US" dirty="0" smtClean="0"/>
              <a:t>Open the side door to the </a:t>
            </a:r>
            <a:r>
              <a:rPr lang="en-US" dirty="0" err="1" smtClean="0"/>
              <a:t>Vapotherm</a:t>
            </a:r>
            <a:r>
              <a:rPr lang="en-US" dirty="0" smtClean="0"/>
              <a:t> unit and slide the whole thing in.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0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set up </a:t>
            </a:r>
            <a:r>
              <a:rPr lang="en-US" dirty="0" err="1" smtClean="0"/>
              <a:t>Vapotherm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6. </a:t>
            </a:r>
            <a:r>
              <a:rPr lang="en-US" u="sng" dirty="0" smtClean="0"/>
              <a:t>Attach the water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Make sure the clamp on the tubing is CLOSED.</a:t>
            </a:r>
          </a:p>
          <a:p>
            <a:pPr marL="0" indent="0">
              <a:buNone/>
            </a:pPr>
            <a:r>
              <a:rPr lang="en-US" dirty="0" smtClean="0"/>
              <a:t>Wipe the spike with an alcohol pad.</a:t>
            </a:r>
          </a:p>
          <a:p>
            <a:pPr marL="0" indent="0">
              <a:buNone/>
            </a:pPr>
            <a:r>
              <a:rPr lang="en-US" dirty="0" smtClean="0"/>
              <a:t>Spike the bag of sterile water.</a:t>
            </a:r>
          </a:p>
          <a:p>
            <a:pPr marL="0" indent="0">
              <a:buNone/>
            </a:pPr>
            <a:r>
              <a:rPr lang="en-US" dirty="0" smtClean="0"/>
              <a:t>Hang the bag.</a:t>
            </a:r>
          </a:p>
          <a:p>
            <a:pPr marL="0" indent="0">
              <a:buNone/>
            </a:pPr>
            <a:r>
              <a:rPr lang="en-US" dirty="0" smtClean="0"/>
              <a:t>Open the clamp.</a:t>
            </a:r>
          </a:p>
          <a:p>
            <a:pPr marL="0" indent="0">
              <a:buNone/>
            </a:pPr>
            <a:r>
              <a:rPr lang="en-US" dirty="0" smtClean="0"/>
              <a:t>Let the water </a:t>
            </a:r>
            <a:r>
              <a:rPr lang="en-US" dirty="0" err="1" smtClean="0"/>
              <a:t>flooooow</a:t>
            </a:r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35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 2015…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762" y="1825625"/>
            <a:ext cx="5724526" cy="429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21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set up </a:t>
            </a:r>
            <a:r>
              <a:rPr lang="en-US" dirty="0" err="1" smtClean="0"/>
              <a:t>Vapotherm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7. </a:t>
            </a:r>
            <a:r>
              <a:rPr lang="en-US" u="sng" dirty="0" smtClean="0"/>
              <a:t>Rotate the knob.</a:t>
            </a:r>
            <a:r>
              <a:rPr lang="en-US" dirty="0" smtClean="0"/>
              <a:t> This will put the machine into Standby Mode.</a:t>
            </a:r>
          </a:p>
          <a:p>
            <a:pPr marL="0" indent="0">
              <a:buNone/>
            </a:pPr>
            <a:r>
              <a:rPr lang="en-US" dirty="0" smtClean="0"/>
              <a:t>The screen will come 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21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set up </a:t>
            </a:r>
            <a:r>
              <a:rPr lang="en-US" dirty="0" err="1" smtClean="0"/>
              <a:t>Vapotherm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8</a:t>
            </a:r>
            <a:r>
              <a:rPr lang="en-US" dirty="0" smtClean="0"/>
              <a:t>. </a:t>
            </a:r>
            <a:r>
              <a:rPr lang="en-US" u="sng" dirty="0" smtClean="0"/>
              <a:t>Choose your settings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Flow: 0.5-2 L/kg</a:t>
            </a:r>
          </a:p>
          <a:p>
            <a:pPr marL="0" indent="0">
              <a:buNone/>
            </a:pPr>
            <a:r>
              <a:rPr lang="en-US" dirty="0" smtClean="0"/>
              <a:t>FiO</a:t>
            </a:r>
            <a:r>
              <a:rPr lang="en-US" baseline="-25000" dirty="0" smtClean="0"/>
              <a:t>2</a:t>
            </a:r>
            <a:r>
              <a:rPr lang="en-US" dirty="0" smtClean="0"/>
              <a:t>: usually start at 50%.</a:t>
            </a:r>
          </a:p>
          <a:p>
            <a:pPr marL="0" indent="0">
              <a:buNone/>
            </a:pPr>
            <a:r>
              <a:rPr lang="en-US" dirty="0" smtClean="0"/>
              <a:t>Temperature: 37°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58" t="2532" r="2412" b="4485"/>
          <a:stretch/>
        </p:blipFill>
        <p:spPr>
          <a:xfrm>
            <a:off x="1978269" y="4001294"/>
            <a:ext cx="3376246" cy="18639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888" t="4667" r="1608" b="8667"/>
          <a:stretch/>
        </p:blipFill>
        <p:spPr>
          <a:xfrm>
            <a:off x="5978769" y="4273062"/>
            <a:ext cx="4026877" cy="1143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2207" y="455980"/>
            <a:ext cx="3380476" cy="356035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9390185" y="2101362"/>
            <a:ext cx="404446" cy="56270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84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set up </a:t>
            </a:r>
            <a:r>
              <a:rPr lang="en-US" dirty="0" err="1" smtClean="0"/>
              <a:t>Vapotherm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9</a:t>
            </a:r>
            <a:r>
              <a:rPr lang="en-US" dirty="0" smtClean="0"/>
              <a:t>. </a:t>
            </a:r>
            <a:r>
              <a:rPr lang="en-US" u="sng" dirty="0" smtClean="0"/>
              <a:t>Press the Standby button.</a:t>
            </a:r>
          </a:p>
          <a:p>
            <a:pPr marL="0" indent="0">
              <a:buNone/>
            </a:pPr>
            <a:r>
              <a:rPr lang="en-US" dirty="0" smtClean="0"/>
              <a:t>The machine will beep.</a:t>
            </a:r>
          </a:p>
          <a:p>
            <a:pPr marL="0" indent="0">
              <a:buNone/>
            </a:pPr>
            <a:r>
              <a:rPr lang="en-US" dirty="0" smtClean="0"/>
              <a:t>The yellow light will flash green at first.</a:t>
            </a:r>
          </a:p>
          <a:p>
            <a:pPr marL="0" indent="0">
              <a:buNone/>
            </a:pPr>
            <a:r>
              <a:rPr lang="en-US" dirty="0" smtClean="0"/>
              <a:t>When the light is a solid green, the </a:t>
            </a:r>
          </a:p>
          <a:p>
            <a:pPr marL="0" indent="0">
              <a:buNone/>
            </a:pPr>
            <a:r>
              <a:rPr lang="en-US" dirty="0" smtClean="0"/>
              <a:t>machine is ready for business!</a:t>
            </a:r>
          </a:p>
          <a:p>
            <a:pPr marL="0" indent="0">
              <a:buNone/>
            </a:pPr>
            <a:r>
              <a:rPr lang="en-US" dirty="0" smtClean="0"/>
              <a:t>Check the patient end of the tubing – </a:t>
            </a:r>
          </a:p>
          <a:p>
            <a:pPr marL="0" indent="0">
              <a:buNone/>
            </a:pPr>
            <a:r>
              <a:rPr lang="en-US" dirty="0" smtClean="0"/>
              <a:t>you should be able to hear and feel flow.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1193" y="2527096"/>
            <a:ext cx="3380476" cy="356035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9539654" y="4158762"/>
            <a:ext cx="325315" cy="5363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58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set up </a:t>
            </a:r>
            <a:r>
              <a:rPr lang="en-US" dirty="0" err="1" smtClean="0"/>
              <a:t>Vapotherm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10. </a:t>
            </a:r>
            <a:r>
              <a:rPr lang="en-US" u="sng" dirty="0" smtClean="0"/>
              <a:t>Attach the </a:t>
            </a:r>
            <a:r>
              <a:rPr lang="en-US" u="sng" dirty="0" err="1" smtClean="0"/>
              <a:t>Vapotherm</a:t>
            </a:r>
            <a:r>
              <a:rPr lang="en-US" u="sng" dirty="0" smtClean="0"/>
              <a:t> nasal cannula to the baby’s face.</a:t>
            </a:r>
          </a:p>
          <a:p>
            <a:pPr marL="0" indent="0">
              <a:buNone/>
            </a:pPr>
            <a:r>
              <a:rPr lang="en-US" dirty="0" smtClean="0"/>
              <a:t>Choose a cannula that does not occlude more than 50% of the nares.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29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set up </a:t>
            </a:r>
            <a:r>
              <a:rPr lang="en-US" dirty="0" err="1" smtClean="0"/>
              <a:t>Vapotherm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11. Wait for the temperature to get to 37°.</a:t>
            </a:r>
          </a:p>
          <a:p>
            <a:pPr marL="0" indent="0">
              <a:buNone/>
            </a:pPr>
            <a:r>
              <a:rPr lang="en-US" dirty="0" smtClean="0"/>
              <a:t>Then </a:t>
            </a:r>
            <a:r>
              <a:rPr lang="en-US" u="sng" dirty="0" smtClean="0"/>
              <a:t>attach the cannula tubing to the machine tubing.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Congratulations! Your patient is now on HFNC!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18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538" y="571877"/>
            <a:ext cx="4352925" cy="5803151"/>
          </a:xfrm>
        </p:spPr>
      </p:pic>
    </p:spTree>
    <p:extLst>
      <p:ext uri="{BB962C8B-B14F-4D97-AF65-F5344CB8AC3E}">
        <p14:creationId xmlns:p14="http://schemas.microsoft.com/office/powerpoint/2010/main" val="71117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42ae4d70-f9ed-497f-a8f8-9313767213c5@YKH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24428" y="1163183"/>
            <a:ext cx="5909128" cy="4431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14900" y="1000125"/>
            <a:ext cx="23288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Hello. 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I am a HFNC machine.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12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36865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What does HFNC do?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23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mechanisms of HFNC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Washout of nasopharyngeal dead space</a:t>
            </a:r>
          </a:p>
          <a:p>
            <a:r>
              <a:rPr lang="en-US" dirty="0" smtClean="0"/>
              <a:t>Reduction of inspiratory resistance (work of breathing) by providing adequate flow</a:t>
            </a:r>
          </a:p>
          <a:p>
            <a:r>
              <a:rPr lang="en-US" dirty="0" smtClean="0"/>
              <a:t>Improved mechanics by supplying adequately warmed and humidified gas</a:t>
            </a:r>
          </a:p>
          <a:p>
            <a:r>
              <a:rPr lang="en-US" dirty="0" smtClean="0"/>
              <a:t>Reduction in the metabolic cost of gas conditioning</a:t>
            </a:r>
          </a:p>
          <a:p>
            <a:r>
              <a:rPr lang="en-US" dirty="0" smtClean="0"/>
              <a:t>Provision of distending pressure (maybe)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1335" y="5134752"/>
            <a:ext cx="4120656" cy="172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14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Dead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all remember this, right?</a:t>
            </a:r>
          </a:p>
          <a:p>
            <a:endParaRPr lang="en-US" dirty="0"/>
          </a:p>
          <a:p>
            <a:r>
              <a:rPr lang="en-US" dirty="0" smtClean="0"/>
              <a:t>Dead space: the portion of each tidal volume that does not take part in gas exchange (per Johns Hopkins Medicine). </a:t>
            </a:r>
          </a:p>
          <a:p>
            <a:r>
              <a:rPr lang="en-US" dirty="0" smtClean="0"/>
              <a:t>At the beginning of each inspiration, the dead space is filled with expired air. (Expired air has less oxygen and more carbon dioxide than inspired air.)</a:t>
            </a:r>
            <a:endParaRPr lang="en-US" dirty="0"/>
          </a:p>
          <a:p>
            <a:r>
              <a:rPr lang="en-US" dirty="0" smtClean="0"/>
              <a:t>In many disease processes, physiologic dead space is increased.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25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086" y="-38639"/>
            <a:ext cx="9267828" cy="693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35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</TotalTime>
  <Words>1534</Words>
  <Application>Microsoft Office PowerPoint</Application>
  <PresentationFormat>Widescreen</PresentationFormat>
  <Paragraphs>169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Arial</vt:lpstr>
      <vt:lpstr>Calibri</vt:lpstr>
      <vt:lpstr>Calibri Light</vt:lpstr>
      <vt:lpstr>Wingdings</vt:lpstr>
      <vt:lpstr>Office Theme</vt:lpstr>
      <vt:lpstr>High-Flow Nasal Cannula</vt:lpstr>
      <vt:lpstr>Disclaimer &amp; Thanks</vt:lpstr>
      <vt:lpstr>Historical Background at YKHC</vt:lpstr>
      <vt:lpstr>Historical Background</vt:lpstr>
      <vt:lpstr>PowerPoint Presentation</vt:lpstr>
      <vt:lpstr>What does HFNC do?</vt:lpstr>
      <vt:lpstr>Proposed mechanisms of HFNC</vt:lpstr>
      <vt:lpstr>Dead space</vt:lpstr>
      <vt:lpstr>PowerPoint Presentation</vt:lpstr>
      <vt:lpstr>Flushing out the dead space</vt:lpstr>
      <vt:lpstr>Proposed mechanisms of HFNC</vt:lpstr>
      <vt:lpstr>The NOSE</vt:lpstr>
      <vt:lpstr>How does HFNC help the NOSE?</vt:lpstr>
      <vt:lpstr>Proposed mechanisms of HFNC</vt:lpstr>
      <vt:lpstr>Below the nose…</vt:lpstr>
      <vt:lpstr>Proposed mechanisms of HFNC</vt:lpstr>
      <vt:lpstr>“Metabolic cost of gas conditioning”</vt:lpstr>
      <vt:lpstr>Proposed mechanisms of HFNC</vt:lpstr>
      <vt:lpstr>What about PEEP?</vt:lpstr>
      <vt:lpstr>PowerPoint Presentation</vt:lpstr>
      <vt:lpstr>PowerPoint Presentation</vt:lpstr>
      <vt:lpstr>So…does it work?</vt:lpstr>
      <vt:lpstr>PowerPoint Presentation</vt:lpstr>
      <vt:lpstr>So…does it work?</vt:lpstr>
      <vt:lpstr>So how do you do it?</vt:lpstr>
      <vt:lpstr>PowerPoint Presentation</vt:lpstr>
      <vt:lpstr>PowerPoint Presentation</vt:lpstr>
      <vt:lpstr>PowerPoint Presentation</vt:lpstr>
      <vt:lpstr>But what if the sky is falling?</vt:lpstr>
      <vt:lpstr>What about COVID?</vt:lpstr>
      <vt:lpstr>A word about LifeMed</vt:lpstr>
      <vt:lpstr>How to set up Vapotherm</vt:lpstr>
      <vt:lpstr>How to set up Vapotherm</vt:lpstr>
      <vt:lpstr>How to set up Vapotherm</vt:lpstr>
      <vt:lpstr>How to set up Vapotherm</vt:lpstr>
      <vt:lpstr>How to set up Vapotherm</vt:lpstr>
      <vt:lpstr>How to set up Vapotherm</vt:lpstr>
      <vt:lpstr>How to set up Vapotherm</vt:lpstr>
      <vt:lpstr>How to set up Vapotherm</vt:lpstr>
      <vt:lpstr>How to set up Vapotherm</vt:lpstr>
      <vt:lpstr>How to set up Vapotherm</vt:lpstr>
      <vt:lpstr>How to set up Vapotherm</vt:lpstr>
      <vt:lpstr>How to set up Vapotherm</vt:lpstr>
      <vt:lpstr>How to set up Vapotherm</vt:lpstr>
      <vt:lpstr>PowerPoint Presentation</vt:lpstr>
    </vt:vector>
  </TitlesOfParts>
  <Company>YKHC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High-Flow Nasal Cannula</dc:title>
  <dc:creator>Leslie Herrmann</dc:creator>
  <cp:lastModifiedBy>Leslie Herrmann</cp:lastModifiedBy>
  <cp:revision>33</cp:revision>
  <cp:lastPrinted>2020-03-31T15:43:02Z</cp:lastPrinted>
  <dcterms:created xsi:type="dcterms:W3CDTF">2020-03-30T20:59:03Z</dcterms:created>
  <dcterms:modified xsi:type="dcterms:W3CDTF">2020-03-31T17:17:35Z</dcterms:modified>
</cp:coreProperties>
</file>