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75" r:id="rId4"/>
    <p:sldId id="300" r:id="rId5"/>
    <p:sldId id="277" r:id="rId6"/>
    <p:sldId id="276" r:id="rId7"/>
    <p:sldId id="322" r:id="rId8"/>
    <p:sldId id="278" r:id="rId9"/>
    <p:sldId id="279" r:id="rId10"/>
    <p:sldId id="309" r:id="rId11"/>
    <p:sldId id="310" r:id="rId12"/>
    <p:sldId id="281" r:id="rId13"/>
    <p:sldId id="324" r:id="rId14"/>
    <p:sldId id="282" r:id="rId15"/>
    <p:sldId id="283" r:id="rId16"/>
    <p:sldId id="280" r:id="rId17"/>
    <p:sldId id="284" r:id="rId18"/>
    <p:sldId id="285" r:id="rId19"/>
    <p:sldId id="258" r:id="rId20"/>
    <p:sldId id="291" r:id="rId21"/>
    <p:sldId id="287" r:id="rId22"/>
    <p:sldId id="289" r:id="rId23"/>
    <p:sldId id="288" r:id="rId24"/>
    <p:sldId id="293" r:id="rId25"/>
    <p:sldId id="286" r:id="rId26"/>
    <p:sldId id="326" r:id="rId27"/>
    <p:sldId id="325" r:id="rId28"/>
    <p:sldId id="303" r:id="rId29"/>
    <p:sldId id="304" r:id="rId30"/>
    <p:sldId id="318" r:id="rId31"/>
    <p:sldId id="327" r:id="rId32"/>
    <p:sldId id="319" r:id="rId33"/>
    <p:sldId id="330" r:id="rId34"/>
    <p:sldId id="317" r:id="rId35"/>
    <p:sldId id="331" r:id="rId36"/>
    <p:sldId id="329" r:id="rId37"/>
    <p:sldId id="332" r:id="rId38"/>
    <p:sldId id="333" r:id="rId39"/>
    <p:sldId id="260" r:id="rId40"/>
    <p:sldId id="294" r:id="rId41"/>
    <p:sldId id="295" r:id="rId42"/>
    <p:sldId id="296" r:id="rId43"/>
    <p:sldId id="297" r:id="rId44"/>
    <p:sldId id="298" r:id="rId45"/>
    <p:sldId id="306" r:id="rId46"/>
    <p:sldId id="307" r:id="rId47"/>
    <p:sldId id="308" r:id="rId48"/>
    <p:sldId id="311" r:id="rId49"/>
    <p:sldId id="313" r:id="rId50"/>
    <p:sldId id="320" r:id="rId51"/>
    <p:sldId id="314" r:id="rId52"/>
    <p:sldId id="315" r:id="rId53"/>
    <p:sldId id="321" r:id="rId54"/>
    <p:sldId id="316" r:id="rId55"/>
    <p:sldId id="261" r:id="rId56"/>
    <p:sldId id="301" r:id="rId57"/>
    <p:sldId id="302" r:id="rId58"/>
    <p:sldId id="266"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132316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354800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6352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2020085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57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2364059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1418092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245017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50544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259839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320870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30170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358897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199696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433981-38DE-4BA9-8D5D-6731A778B721}" type="datetimeFigureOut">
              <a:rPr lang="en-US" smtClean="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D8E0DA-90BF-41FB-9C8C-D4FCD338426D}" type="slidenum">
              <a:rPr lang="en-US" smtClean="0"/>
              <a:t>‹#›</a:t>
            </a:fld>
            <a:endParaRPr lang="en-US" dirty="0"/>
          </a:p>
        </p:txBody>
      </p:sp>
    </p:spTree>
    <p:extLst>
      <p:ext uri="{BB962C8B-B14F-4D97-AF65-F5344CB8AC3E}">
        <p14:creationId xmlns:p14="http://schemas.microsoft.com/office/powerpoint/2010/main" val="68685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D8E0DA-90BF-41FB-9C8C-D4FCD338426D}" type="slidenum">
              <a:rPr lang="en-US" smtClean="0"/>
              <a:t>‹#›</a:t>
            </a:fld>
            <a:endParaRPr lang="en-US" dirty="0"/>
          </a:p>
        </p:txBody>
      </p:sp>
      <p:sp>
        <p:nvSpPr>
          <p:cNvPr id="5" name="Date Placeholder 4"/>
          <p:cNvSpPr>
            <a:spLocks noGrp="1"/>
          </p:cNvSpPr>
          <p:nvPr>
            <p:ph type="dt" sz="half" idx="10"/>
          </p:nvPr>
        </p:nvSpPr>
        <p:spPr/>
        <p:txBody>
          <a:bodyPr/>
          <a:lstStyle/>
          <a:p>
            <a:fld id="{2D433981-38DE-4BA9-8D5D-6731A778B721}" type="datetimeFigureOut">
              <a:rPr lang="en-US" smtClean="0"/>
              <a:t>8/27/2024</a:t>
            </a:fld>
            <a:endParaRPr lang="en-US" dirty="0"/>
          </a:p>
        </p:txBody>
      </p:sp>
    </p:spTree>
    <p:extLst>
      <p:ext uri="{BB962C8B-B14F-4D97-AF65-F5344CB8AC3E}">
        <p14:creationId xmlns:p14="http://schemas.microsoft.com/office/powerpoint/2010/main" val="215722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433981-38DE-4BA9-8D5D-6731A778B721}" type="datetimeFigureOut">
              <a:rPr lang="en-US" smtClean="0"/>
              <a:t>8/27/2024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7D8E0DA-90BF-41FB-9C8C-D4FCD338426D}" type="slidenum">
              <a:rPr lang="en-US" smtClean="0"/>
              <a:t>‹#›</a:t>
            </a:fld>
            <a:endParaRPr lang="en-US" dirty="0"/>
          </a:p>
        </p:txBody>
      </p:sp>
    </p:spTree>
    <p:extLst>
      <p:ext uri="{BB962C8B-B14F-4D97-AF65-F5344CB8AC3E}">
        <p14:creationId xmlns:p14="http://schemas.microsoft.com/office/powerpoint/2010/main" val="26001815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_AKA-TELEHEALTHPS@anthc.org" TargetMode="External"/><Relationship Id="rId3" Type="http://schemas.openxmlformats.org/officeDocument/2006/relationships/hyperlink" Target="avaya-agent-call://call/?to=9077291791" TargetMode="External"/><Relationship Id="rId7" Type="http://schemas.openxmlformats.org/officeDocument/2006/relationships/hyperlink" Target="https://urldefense.com/v3/__https:/forms.anthc.org/orthopedic-teleradiology/__;!!NFpKEV616Q!BGM4uf4Zl16Jdqq-dwW0a7MhQjyT3ky3WmurEUG1hOQYHTMIodITpRJ4XvQ_cakA8uQx4zf9XW-mXsChl98$" TargetMode="External"/><Relationship Id="rId2" Type="http://schemas.openxmlformats.org/officeDocument/2006/relationships/hyperlink" Target="https://forms.anthc.org/orthopedic-teleradiology/" TargetMode="External"/><Relationship Id="rId1" Type="http://schemas.openxmlformats.org/officeDocument/2006/relationships/slideLayout" Target="../slideLayouts/slideLayout2.xml"/><Relationship Id="rId6" Type="http://schemas.openxmlformats.org/officeDocument/2006/relationships/hyperlink" Target="https://urldefense.com/v3/__https:/www.anthc.org/__;!!NFpKEV616Q!BGM4uf4Zl16Jdqq-dwW0a7MhQjyT3ky3WmurEUG1hOQYHTMIodITpRJ4XvQ_cakA8uQx4zf9XW-mAvRpiBE$" TargetMode="External"/><Relationship Id="rId5" Type="http://schemas.openxmlformats.org/officeDocument/2006/relationships/hyperlink" Target="https://urldefense.com/v3/__https:/www.anthc.org/departments/orthopedic-services/*services__;Iw!!NFpKEV616Q!BGM4uf4Zl16Jdqq-dwW0a7MhQjyT3ky3WmurEUG1hOQYHTMIodITpRJ4XvQ_cakA8uQx4zf9XW-mduFUgJU$" TargetMode="External"/><Relationship Id="rId4" Type="http://schemas.openxmlformats.org/officeDocument/2006/relationships/hyperlink" Target="avaya-agent-call://call/?to=907563266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file:///\\vault1\public\Case%20Management%20Forms\Case%20Management%20Provider%20Training%20files\H_pylori_dyspepsia%20YK%20Guideline.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ile:///\\vault1\public\Case%20Management%20Forms\Case%20Management%20Provider%20Training%20files\Easy%20to%20Read%20CM%20Assignments.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YKHC Provider Training:</a:t>
            </a:r>
            <a:br>
              <a:rPr lang="en-US" dirty="0"/>
            </a:br>
            <a:r>
              <a:rPr lang="en-US" dirty="0"/>
              <a:t>Medical &amp; Surgical Case Management</a:t>
            </a:r>
          </a:p>
        </p:txBody>
      </p:sp>
      <p:sp>
        <p:nvSpPr>
          <p:cNvPr id="3" name="Subtitle 2"/>
          <p:cNvSpPr>
            <a:spLocks noGrp="1"/>
          </p:cNvSpPr>
          <p:nvPr>
            <p:ph type="subTitle" idx="1"/>
          </p:nvPr>
        </p:nvSpPr>
        <p:spPr>
          <a:xfrm>
            <a:off x="9696893" y="5581921"/>
            <a:ext cx="2384105" cy="1096899"/>
          </a:xfrm>
        </p:spPr>
        <p:txBody>
          <a:bodyPr/>
          <a:lstStyle/>
          <a:p>
            <a:r>
              <a:rPr lang="en-US" dirty="0">
                <a:solidFill>
                  <a:schemeClr val="tx1">
                    <a:lumMod val="75000"/>
                    <a:lumOff val="25000"/>
                  </a:schemeClr>
                </a:solidFill>
              </a:rPr>
              <a:t>Updated 08/2024</a:t>
            </a:r>
          </a:p>
          <a:p>
            <a:r>
              <a:rPr lang="en-US" sz="1400" dirty="0">
                <a:solidFill>
                  <a:schemeClr val="tx1">
                    <a:lumMod val="75000"/>
                    <a:lumOff val="25000"/>
                  </a:schemeClr>
                </a:solidFill>
              </a:rPr>
              <a:t>Matt Scott, RN, SRC Case Management/PI</a:t>
            </a:r>
          </a:p>
        </p:txBody>
      </p:sp>
    </p:spTree>
    <p:extLst>
      <p:ext uri="{BB962C8B-B14F-4D97-AF65-F5344CB8AC3E}">
        <p14:creationId xmlns:p14="http://schemas.microsoft.com/office/powerpoint/2010/main" val="291850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1D26B-E475-4F22-9C5B-7D8F109F850B}"/>
              </a:ext>
            </a:extLst>
          </p:cNvPr>
          <p:cNvSpPr>
            <a:spLocks noGrp="1"/>
          </p:cNvSpPr>
          <p:nvPr>
            <p:ph type="title"/>
          </p:nvPr>
        </p:nvSpPr>
        <p:spPr>
          <a:xfrm>
            <a:off x="677863" y="350875"/>
            <a:ext cx="8596312" cy="520996"/>
          </a:xfrm>
        </p:spPr>
        <p:txBody>
          <a:bodyPr>
            <a:noAutofit/>
          </a:bodyPr>
          <a:lstStyle/>
          <a:p>
            <a:r>
              <a:rPr lang="en-US" sz="2400" b="1" i="1" dirty="0"/>
              <a:t>Informal Communication </a:t>
            </a:r>
            <a:r>
              <a:rPr lang="en-US" sz="2400" dirty="0"/>
              <a:t>- TigerConnect or “TigerText”</a:t>
            </a:r>
          </a:p>
        </p:txBody>
      </p:sp>
      <p:sp>
        <p:nvSpPr>
          <p:cNvPr id="7" name="TextBox 6">
            <a:extLst>
              <a:ext uri="{FF2B5EF4-FFF2-40B4-BE49-F238E27FC236}">
                <a16:creationId xmlns:a16="http://schemas.microsoft.com/office/drawing/2014/main" id="{F9650155-4541-40F0-8499-1F19FC6C15DC}"/>
              </a:ext>
            </a:extLst>
          </p:cNvPr>
          <p:cNvSpPr txBox="1"/>
          <p:nvPr/>
        </p:nvSpPr>
        <p:spPr>
          <a:xfrm>
            <a:off x="1334165" y="1073199"/>
            <a:ext cx="7357730" cy="5355312"/>
          </a:xfrm>
          <a:prstGeom prst="rect">
            <a:avLst/>
          </a:prstGeom>
          <a:noFill/>
        </p:spPr>
        <p:txBody>
          <a:bodyPr wrap="square" rtlCol="0">
            <a:spAutoFit/>
          </a:bodyPr>
          <a:lstStyle/>
          <a:p>
            <a:pPr marL="285750" indent="-285750">
              <a:buFont typeface="Wingdings" panose="05000000000000000000" pitchFamily="2" charset="2"/>
              <a:buChar char="Ø"/>
            </a:pPr>
            <a:r>
              <a:rPr lang="en-US" dirty="0"/>
              <a:t>A word about Do Not Disturb and Auto-Reply: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LOOK for this symbol and please be mindful of it :  </a:t>
            </a:r>
          </a:p>
          <a:p>
            <a:endParaRPr lang="en-US" dirty="0"/>
          </a:p>
          <a:p>
            <a:pPr marL="285750" indent="-285750">
              <a:buFont typeface="Wingdings" panose="05000000000000000000" pitchFamily="2" charset="2"/>
              <a:buChar char="Ø"/>
            </a:pPr>
            <a:r>
              <a:rPr lang="en-US" dirty="0"/>
              <a:t>Set Auto-Reply messages while on DND</a:t>
            </a:r>
            <a:r>
              <a:rPr lang="en-US" i="1" dirty="0"/>
              <a:t>: </a:t>
            </a:r>
            <a:r>
              <a:rPr lang="en-US" i="1" dirty="0">
                <a:solidFill>
                  <a:srgbClr val="FF0000"/>
                </a:solidFill>
              </a:rPr>
              <a:t>This is an expectation at YKHC for all medical/nursing staff</a:t>
            </a:r>
          </a:p>
          <a:p>
            <a:pPr marL="285750" indent="-285750">
              <a:buFont typeface="Wingdings" panose="05000000000000000000" pitchFamily="2" charset="2"/>
              <a:buChar char="Ø"/>
            </a:pPr>
            <a:endParaRPr lang="en-US" i="1" dirty="0">
              <a:solidFill>
                <a:srgbClr val="FF0000"/>
              </a:solidFill>
            </a:endParaRPr>
          </a:p>
          <a:p>
            <a:pPr marL="285750" indent="-285750">
              <a:buFont typeface="Wingdings" panose="05000000000000000000" pitchFamily="2" charset="2"/>
              <a:buChar char="Ø"/>
            </a:pPr>
            <a:r>
              <a:rPr lang="en-US" dirty="0"/>
              <a:t>To set this, click on your Profile name as shown:</a:t>
            </a:r>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a:p>
            <a:pPr marL="285750" indent="-285750">
              <a:buFont typeface="Wingdings" panose="05000000000000000000" pitchFamily="2" charset="2"/>
              <a:buChar char="Ø"/>
            </a:pPr>
            <a:endParaRPr lang="en-US" i="1" dirty="0"/>
          </a:p>
        </p:txBody>
      </p:sp>
      <p:pic>
        <p:nvPicPr>
          <p:cNvPr id="3" name="Picture 2">
            <a:extLst>
              <a:ext uri="{FF2B5EF4-FFF2-40B4-BE49-F238E27FC236}">
                <a16:creationId xmlns:a16="http://schemas.microsoft.com/office/drawing/2014/main" id="{2B942489-2171-495A-8324-FA12D9546BFD}"/>
              </a:ext>
            </a:extLst>
          </p:cNvPr>
          <p:cNvPicPr>
            <a:picLocks noChangeAspect="1"/>
          </p:cNvPicPr>
          <p:nvPr/>
        </p:nvPicPr>
        <p:blipFill>
          <a:blip r:embed="rId2"/>
          <a:stretch>
            <a:fillRect/>
          </a:stretch>
        </p:blipFill>
        <p:spPr>
          <a:xfrm>
            <a:off x="6937678" y="1624791"/>
            <a:ext cx="1579001" cy="457240"/>
          </a:xfrm>
          <a:prstGeom prst="rect">
            <a:avLst/>
          </a:prstGeom>
        </p:spPr>
      </p:pic>
      <p:pic>
        <p:nvPicPr>
          <p:cNvPr id="16" name="Picture 15">
            <a:extLst>
              <a:ext uri="{FF2B5EF4-FFF2-40B4-BE49-F238E27FC236}">
                <a16:creationId xmlns:a16="http://schemas.microsoft.com/office/drawing/2014/main" id="{CA6DDFFB-CF3E-4D29-9C70-4F4CC401B1F8}"/>
              </a:ext>
            </a:extLst>
          </p:cNvPr>
          <p:cNvPicPr>
            <a:picLocks noChangeAspect="1"/>
          </p:cNvPicPr>
          <p:nvPr/>
        </p:nvPicPr>
        <p:blipFill>
          <a:blip r:embed="rId3"/>
          <a:stretch>
            <a:fillRect/>
          </a:stretch>
        </p:blipFill>
        <p:spPr>
          <a:xfrm>
            <a:off x="958850" y="3468650"/>
            <a:ext cx="9003857" cy="3290069"/>
          </a:xfrm>
          <a:prstGeom prst="rect">
            <a:avLst/>
          </a:prstGeom>
        </p:spPr>
      </p:pic>
    </p:spTree>
    <p:extLst>
      <p:ext uri="{BB962C8B-B14F-4D97-AF65-F5344CB8AC3E}">
        <p14:creationId xmlns:p14="http://schemas.microsoft.com/office/powerpoint/2010/main" val="194663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1F4E-5264-4F35-8628-AE114092E6D2}"/>
              </a:ext>
            </a:extLst>
          </p:cNvPr>
          <p:cNvSpPr>
            <a:spLocks noGrp="1"/>
          </p:cNvSpPr>
          <p:nvPr>
            <p:ph type="title"/>
          </p:nvPr>
        </p:nvSpPr>
        <p:spPr>
          <a:xfrm>
            <a:off x="677334" y="609600"/>
            <a:ext cx="8596668" cy="666307"/>
          </a:xfrm>
        </p:spPr>
        <p:txBody>
          <a:bodyPr>
            <a:normAutofit fontScale="90000"/>
          </a:bodyPr>
          <a:lstStyle/>
          <a:p>
            <a:r>
              <a:rPr lang="en-US" b="1" i="1" dirty="0"/>
              <a:t>Informal Communication </a:t>
            </a:r>
            <a:r>
              <a:rPr lang="en-US" dirty="0"/>
              <a:t>- TigerConnect or “TigerText” – What a DND with Auto-Reply looks like: </a:t>
            </a:r>
          </a:p>
        </p:txBody>
      </p:sp>
      <p:pic>
        <p:nvPicPr>
          <p:cNvPr id="4" name="Content Placeholder 3">
            <a:extLst>
              <a:ext uri="{FF2B5EF4-FFF2-40B4-BE49-F238E27FC236}">
                <a16:creationId xmlns:a16="http://schemas.microsoft.com/office/drawing/2014/main" id="{3EA6BE4D-D68F-4D4C-848A-15B4CE8DC3BC}"/>
              </a:ext>
            </a:extLst>
          </p:cNvPr>
          <p:cNvPicPr>
            <a:picLocks noGrp="1" noChangeAspect="1"/>
          </p:cNvPicPr>
          <p:nvPr>
            <p:ph idx="1"/>
          </p:nvPr>
        </p:nvPicPr>
        <p:blipFill>
          <a:blip r:embed="rId2"/>
          <a:stretch>
            <a:fillRect/>
          </a:stretch>
        </p:blipFill>
        <p:spPr>
          <a:xfrm>
            <a:off x="2194970" y="2596523"/>
            <a:ext cx="5413241" cy="3881437"/>
          </a:xfrm>
          <a:prstGeom prst="rect">
            <a:avLst/>
          </a:prstGeom>
        </p:spPr>
      </p:pic>
    </p:spTree>
    <p:extLst>
      <p:ext uri="{BB962C8B-B14F-4D97-AF65-F5344CB8AC3E}">
        <p14:creationId xmlns:p14="http://schemas.microsoft.com/office/powerpoint/2010/main" val="220484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1D26B-E475-4F22-9C5B-7D8F109F850B}"/>
              </a:ext>
            </a:extLst>
          </p:cNvPr>
          <p:cNvSpPr>
            <a:spLocks noGrp="1"/>
          </p:cNvSpPr>
          <p:nvPr>
            <p:ph type="title"/>
          </p:nvPr>
        </p:nvSpPr>
        <p:spPr>
          <a:xfrm>
            <a:off x="677863" y="438192"/>
            <a:ext cx="8596312" cy="646330"/>
          </a:xfrm>
        </p:spPr>
        <p:txBody>
          <a:bodyPr>
            <a:noAutofit/>
          </a:bodyPr>
          <a:lstStyle/>
          <a:p>
            <a:r>
              <a:rPr lang="en-US" sz="2400" b="1" i="1" dirty="0"/>
              <a:t>Formal Communication </a:t>
            </a:r>
            <a:r>
              <a:rPr lang="en-US" sz="2400" dirty="0"/>
              <a:t>– </a:t>
            </a:r>
            <a:r>
              <a:rPr lang="en-US" sz="1800" dirty="0"/>
              <a:t>PowerChart Message Center &amp; ‘Communicate’</a:t>
            </a:r>
            <a:endParaRPr lang="en-US" sz="2400" dirty="0"/>
          </a:p>
        </p:txBody>
      </p:sp>
      <p:pic>
        <p:nvPicPr>
          <p:cNvPr id="10" name="Content Placeholder 9">
            <a:extLst>
              <a:ext uri="{FF2B5EF4-FFF2-40B4-BE49-F238E27FC236}">
                <a16:creationId xmlns:a16="http://schemas.microsoft.com/office/drawing/2014/main" id="{E9049029-6C0D-489A-A023-5B8DA1ACC8EB}"/>
              </a:ext>
            </a:extLst>
          </p:cNvPr>
          <p:cNvPicPr>
            <a:picLocks noGrp="1" noChangeAspect="1"/>
          </p:cNvPicPr>
          <p:nvPr>
            <p:ph idx="1"/>
          </p:nvPr>
        </p:nvPicPr>
        <p:blipFill>
          <a:blip r:embed="rId2"/>
          <a:stretch>
            <a:fillRect/>
          </a:stretch>
        </p:blipFill>
        <p:spPr>
          <a:xfrm>
            <a:off x="677863" y="1178442"/>
            <a:ext cx="2428875" cy="2133600"/>
          </a:xfrm>
          <a:prstGeom prst="rect">
            <a:avLst/>
          </a:prstGeom>
        </p:spPr>
      </p:pic>
      <p:sp>
        <p:nvSpPr>
          <p:cNvPr id="11" name="Oval 10">
            <a:extLst>
              <a:ext uri="{FF2B5EF4-FFF2-40B4-BE49-F238E27FC236}">
                <a16:creationId xmlns:a16="http://schemas.microsoft.com/office/drawing/2014/main" id="{A9A746C7-3342-4BED-BF4D-9FD626B48149}"/>
              </a:ext>
            </a:extLst>
          </p:cNvPr>
          <p:cNvSpPr/>
          <p:nvPr/>
        </p:nvSpPr>
        <p:spPr>
          <a:xfrm>
            <a:off x="1095153" y="1616149"/>
            <a:ext cx="1435396" cy="36150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C82034F-342C-4086-9B75-A9B5FE05FA80}"/>
              </a:ext>
            </a:extLst>
          </p:cNvPr>
          <p:cNvPicPr>
            <a:picLocks noChangeAspect="1"/>
          </p:cNvPicPr>
          <p:nvPr/>
        </p:nvPicPr>
        <p:blipFill>
          <a:blip r:embed="rId3"/>
          <a:stretch>
            <a:fillRect/>
          </a:stretch>
        </p:blipFill>
        <p:spPr>
          <a:xfrm>
            <a:off x="677863" y="3584279"/>
            <a:ext cx="5972175" cy="1695450"/>
          </a:xfrm>
          <a:prstGeom prst="rect">
            <a:avLst/>
          </a:prstGeom>
        </p:spPr>
      </p:pic>
      <p:sp>
        <p:nvSpPr>
          <p:cNvPr id="13" name="TextBox 12">
            <a:extLst>
              <a:ext uri="{FF2B5EF4-FFF2-40B4-BE49-F238E27FC236}">
                <a16:creationId xmlns:a16="http://schemas.microsoft.com/office/drawing/2014/main" id="{17402B85-94FD-4FE0-9C11-36DF69EBFCD2}"/>
              </a:ext>
            </a:extLst>
          </p:cNvPr>
          <p:cNvSpPr txBox="1"/>
          <p:nvPr/>
        </p:nvSpPr>
        <p:spPr>
          <a:xfrm>
            <a:off x="3274828" y="1522228"/>
            <a:ext cx="4061637" cy="1754326"/>
          </a:xfrm>
          <a:prstGeom prst="rect">
            <a:avLst/>
          </a:prstGeom>
          <a:noFill/>
        </p:spPr>
        <p:txBody>
          <a:bodyPr wrap="square" rtlCol="0">
            <a:spAutoFit/>
          </a:bodyPr>
          <a:lstStyle/>
          <a:p>
            <a:r>
              <a:rPr lang="en-US" dirty="0"/>
              <a:t>Clicking on the Message Center icon shows your inbox. </a:t>
            </a:r>
          </a:p>
          <a:p>
            <a:endParaRPr lang="en-US" dirty="0"/>
          </a:p>
          <a:p>
            <a:r>
              <a:rPr lang="en-US" dirty="0"/>
              <a:t>Sending a message on a specific patient regarding care while in that chart is done via “Communicate” </a:t>
            </a:r>
          </a:p>
        </p:txBody>
      </p:sp>
      <p:cxnSp>
        <p:nvCxnSpPr>
          <p:cNvPr id="15" name="Straight Arrow Connector 14">
            <a:extLst>
              <a:ext uri="{FF2B5EF4-FFF2-40B4-BE49-F238E27FC236}">
                <a16:creationId xmlns:a16="http://schemas.microsoft.com/office/drawing/2014/main" id="{BB060B17-401B-46EE-A452-C34615301FD7}"/>
              </a:ext>
            </a:extLst>
          </p:cNvPr>
          <p:cNvCxnSpPr>
            <a:cxnSpLocks/>
          </p:cNvCxnSpPr>
          <p:nvPr/>
        </p:nvCxnSpPr>
        <p:spPr>
          <a:xfrm flipH="1" flipV="1">
            <a:off x="2679405" y="1892595"/>
            <a:ext cx="595424" cy="850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C5C1604-A79D-4FDA-8D2F-92A8D4B6AB96}"/>
              </a:ext>
            </a:extLst>
          </p:cNvPr>
          <p:cNvCxnSpPr>
            <a:cxnSpLocks/>
          </p:cNvCxnSpPr>
          <p:nvPr/>
        </p:nvCxnSpPr>
        <p:spPr>
          <a:xfrm flipH="1">
            <a:off x="5688420" y="3312042"/>
            <a:ext cx="542259" cy="45188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447DE3A-E2CC-4058-919F-58D9746AB5EE}"/>
              </a:ext>
            </a:extLst>
          </p:cNvPr>
          <p:cNvSpPr txBox="1"/>
          <p:nvPr/>
        </p:nvSpPr>
        <p:spPr>
          <a:xfrm>
            <a:off x="677863" y="5539563"/>
            <a:ext cx="7551737" cy="646331"/>
          </a:xfrm>
          <a:prstGeom prst="rect">
            <a:avLst/>
          </a:prstGeom>
          <a:noFill/>
        </p:spPr>
        <p:txBody>
          <a:bodyPr wrap="square" rtlCol="0">
            <a:spAutoFit/>
          </a:bodyPr>
          <a:lstStyle/>
          <a:p>
            <a:r>
              <a:rPr lang="en-US" dirty="0"/>
              <a:t>This is the best way to communicate care needs regarding a specific patient to a specific Case Manager or a “pool”  </a:t>
            </a:r>
          </a:p>
        </p:txBody>
      </p:sp>
    </p:spTree>
    <p:extLst>
      <p:ext uri="{BB962C8B-B14F-4D97-AF65-F5344CB8AC3E}">
        <p14:creationId xmlns:p14="http://schemas.microsoft.com/office/powerpoint/2010/main" val="248132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1D26B-E475-4F22-9C5B-7D8F109F850B}"/>
              </a:ext>
            </a:extLst>
          </p:cNvPr>
          <p:cNvSpPr>
            <a:spLocks noGrp="1"/>
          </p:cNvSpPr>
          <p:nvPr>
            <p:ph type="title"/>
          </p:nvPr>
        </p:nvSpPr>
        <p:spPr>
          <a:xfrm>
            <a:off x="677862" y="438192"/>
            <a:ext cx="9274211" cy="646330"/>
          </a:xfrm>
        </p:spPr>
        <p:txBody>
          <a:bodyPr>
            <a:noAutofit/>
          </a:bodyPr>
          <a:lstStyle/>
          <a:p>
            <a:r>
              <a:rPr lang="en-US" sz="2400" b="1" i="1" dirty="0"/>
              <a:t>Formal Communication </a:t>
            </a:r>
            <a:r>
              <a:rPr lang="en-US" sz="2400" dirty="0"/>
              <a:t>– </a:t>
            </a:r>
            <a:r>
              <a:rPr lang="en-US" sz="1800" dirty="0"/>
              <a:t>using ‘save to chart’ </a:t>
            </a:r>
            <a:endParaRPr lang="en-US" sz="2400" dirty="0"/>
          </a:p>
        </p:txBody>
      </p:sp>
      <p:pic>
        <p:nvPicPr>
          <p:cNvPr id="6" name="Picture 5">
            <a:extLst>
              <a:ext uri="{FF2B5EF4-FFF2-40B4-BE49-F238E27FC236}">
                <a16:creationId xmlns:a16="http://schemas.microsoft.com/office/drawing/2014/main" id="{9155F57E-5321-4AE8-8064-7EFF950F15AE}"/>
              </a:ext>
            </a:extLst>
          </p:cNvPr>
          <p:cNvPicPr>
            <a:picLocks noChangeAspect="1"/>
          </p:cNvPicPr>
          <p:nvPr/>
        </p:nvPicPr>
        <p:blipFill>
          <a:blip r:embed="rId2"/>
          <a:stretch>
            <a:fillRect/>
          </a:stretch>
        </p:blipFill>
        <p:spPr>
          <a:xfrm>
            <a:off x="459526" y="874527"/>
            <a:ext cx="9221104" cy="5047807"/>
          </a:xfrm>
          <a:prstGeom prst="rect">
            <a:avLst/>
          </a:prstGeom>
        </p:spPr>
      </p:pic>
    </p:spTree>
    <p:extLst>
      <p:ext uri="{BB962C8B-B14F-4D97-AF65-F5344CB8AC3E}">
        <p14:creationId xmlns:p14="http://schemas.microsoft.com/office/powerpoint/2010/main" val="174701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1D26B-E475-4F22-9C5B-7D8F109F850B}"/>
              </a:ext>
            </a:extLst>
          </p:cNvPr>
          <p:cNvSpPr>
            <a:spLocks noGrp="1"/>
          </p:cNvSpPr>
          <p:nvPr>
            <p:ph type="title"/>
          </p:nvPr>
        </p:nvSpPr>
        <p:spPr>
          <a:xfrm>
            <a:off x="677863" y="609600"/>
            <a:ext cx="8596312" cy="474921"/>
          </a:xfrm>
        </p:spPr>
        <p:txBody>
          <a:bodyPr>
            <a:noAutofit/>
          </a:bodyPr>
          <a:lstStyle/>
          <a:p>
            <a:r>
              <a:rPr lang="en-US" sz="2400" dirty="0"/>
              <a:t>Formal Communication </a:t>
            </a:r>
            <a:r>
              <a:rPr lang="en-US" sz="2000" dirty="0"/>
              <a:t>– Message Center – Individual Vs. Pool</a:t>
            </a:r>
            <a:endParaRPr lang="en-US" sz="2400" dirty="0"/>
          </a:p>
        </p:txBody>
      </p:sp>
      <p:sp>
        <p:nvSpPr>
          <p:cNvPr id="3" name="Content Placeholder 2">
            <a:extLst>
              <a:ext uri="{FF2B5EF4-FFF2-40B4-BE49-F238E27FC236}">
                <a16:creationId xmlns:a16="http://schemas.microsoft.com/office/drawing/2014/main" id="{1BBBDF45-6030-4936-BA0B-93B885EF452E}"/>
              </a:ext>
            </a:extLst>
          </p:cNvPr>
          <p:cNvSpPr>
            <a:spLocks noGrp="1"/>
          </p:cNvSpPr>
          <p:nvPr>
            <p:ph idx="1"/>
          </p:nvPr>
        </p:nvSpPr>
        <p:spPr>
          <a:xfrm>
            <a:off x="677334" y="1722474"/>
            <a:ext cx="8596668" cy="4525926"/>
          </a:xfrm>
        </p:spPr>
        <p:txBody>
          <a:bodyPr/>
          <a:lstStyle/>
          <a:p>
            <a:pPr>
              <a:buFont typeface="Wingdings" panose="05000000000000000000" pitchFamily="2" charset="2"/>
              <a:buChar char="Ø"/>
            </a:pPr>
            <a:r>
              <a:rPr lang="en-US" dirty="0"/>
              <a:t>Sending messages to individuals or pools, how do I know?</a:t>
            </a:r>
          </a:p>
          <a:p>
            <a:pPr marL="0" indent="0">
              <a:buNone/>
            </a:pPr>
            <a:endParaRPr lang="en-US" dirty="0"/>
          </a:p>
          <a:p>
            <a:pPr>
              <a:buFont typeface="Wingdings" panose="05000000000000000000" pitchFamily="2" charset="2"/>
              <a:buChar char="Ø"/>
            </a:pPr>
            <a:r>
              <a:rPr lang="en-US" dirty="0"/>
              <a:t>You are busy and do not always have time to find which individual you need to communicate with regarding a patient – to account for this, Pools were created for you to send general messages about patients </a:t>
            </a:r>
          </a:p>
          <a:p>
            <a:pPr marL="0" indent="0">
              <a:buNone/>
            </a:pPr>
            <a:endParaRPr lang="en-US" dirty="0"/>
          </a:p>
          <a:p>
            <a:pPr>
              <a:buFont typeface="Wingdings" panose="05000000000000000000" pitchFamily="2" charset="2"/>
              <a:buChar char="Ø"/>
            </a:pPr>
            <a:r>
              <a:rPr lang="en-US" dirty="0"/>
              <a:t> The appropriate Case Manager will check the pool and select the patients they are responsible for (as well as disseminate to other staff)</a:t>
            </a:r>
          </a:p>
          <a:p>
            <a:pPr marL="0" indent="0">
              <a:buNone/>
            </a:pPr>
            <a:r>
              <a:rPr lang="en-US" dirty="0"/>
              <a:t>	</a:t>
            </a:r>
          </a:p>
          <a:p>
            <a:pPr>
              <a:buFont typeface="Wingdings" panose="05000000000000000000" pitchFamily="2" charset="2"/>
              <a:buChar char="Ø"/>
            </a:pPr>
            <a:r>
              <a:rPr lang="en-US" dirty="0"/>
              <a:t>If you know which individual you would like to send a message to and prefer that option, you can also do that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2211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21D26B-E475-4F22-9C5B-7D8F109F850B}"/>
              </a:ext>
            </a:extLst>
          </p:cNvPr>
          <p:cNvSpPr>
            <a:spLocks noGrp="1"/>
          </p:cNvSpPr>
          <p:nvPr>
            <p:ph type="title"/>
          </p:nvPr>
        </p:nvSpPr>
        <p:spPr>
          <a:xfrm>
            <a:off x="677863" y="609600"/>
            <a:ext cx="8596312" cy="474921"/>
          </a:xfrm>
        </p:spPr>
        <p:txBody>
          <a:bodyPr>
            <a:noAutofit/>
          </a:bodyPr>
          <a:lstStyle/>
          <a:p>
            <a:r>
              <a:rPr lang="en-US" sz="2400" dirty="0"/>
              <a:t>Formal Communication – PowerChart Message Center – Pools</a:t>
            </a:r>
          </a:p>
        </p:txBody>
      </p:sp>
      <p:sp>
        <p:nvSpPr>
          <p:cNvPr id="3" name="Content Placeholder 2">
            <a:extLst>
              <a:ext uri="{FF2B5EF4-FFF2-40B4-BE49-F238E27FC236}">
                <a16:creationId xmlns:a16="http://schemas.microsoft.com/office/drawing/2014/main" id="{1BBBDF45-6030-4936-BA0B-93B885EF452E}"/>
              </a:ext>
            </a:extLst>
          </p:cNvPr>
          <p:cNvSpPr>
            <a:spLocks noGrp="1"/>
          </p:cNvSpPr>
          <p:nvPr>
            <p:ph idx="1"/>
          </p:nvPr>
        </p:nvSpPr>
        <p:spPr>
          <a:xfrm>
            <a:off x="677334" y="1222744"/>
            <a:ext cx="8596668" cy="5025656"/>
          </a:xfrm>
        </p:spPr>
        <p:txBody>
          <a:bodyPr/>
          <a:lstStyle/>
          <a:p>
            <a:pPr>
              <a:buFont typeface="Wingdings" panose="05000000000000000000" pitchFamily="2" charset="2"/>
              <a:buChar char="Ø"/>
            </a:pPr>
            <a:r>
              <a:rPr lang="en-US" dirty="0"/>
              <a:t>Click on your “Message Center” icon – choose the ‘Pools’ tab</a:t>
            </a:r>
          </a:p>
          <a:p>
            <a:pPr>
              <a:buFont typeface="Wingdings" panose="05000000000000000000" pitchFamily="2" charset="2"/>
              <a:buChar char="Ø"/>
            </a:pPr>
            <a:r>
              <a:rPr lang="en-US" dirty="0"/>
              <a:t>Choose the appropriate pool to send to based on the patients location. These pools marry up to the Case Manager Assignment Sheet show previously </a:t>
            </a:r>
          </a:p>
          <a:p>
            <a:pPr>
              <a:buFont typeface="Wingdings" panose="05000000000000000000" pitchFamily="2" charset="2"/>
              <a:buChar char="Ø"/>
            </a:pPr>
            <a:r>
              <a:rPr lang="en-US" dirty="0"/>
              <a:t>Case Management reviews pools multiple times each day to monitor needs</a:t>
            </a:r>
          </a:p>
          <a:p>
            <a:pPr>
              <a:buFont typeface="Wingdings" panose="05000000000000000000" pitchFamily="2" charset="2"/>
              <a:buChar char="Ø"/>
            </a:pPr>
            <a:endParaRPr lang="en-US" dirty="0"/>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5FC6B997-30DE-40C4-A0B8-2F5375EC256A}"/>
              </a:ext>
            </a:extLst>
          </p:cNvPr>
          <p:cNvPicPr>
            <a:picLocks noChangeAspect="1"/>
          </p:cNvPicPr>
          <p:nvPr/>
        </p:nvPicPr>
        <p:blipFill>
          <a:blip r:embed="rId2"/>
          <a:stretch>
            <a:fillRect/>
          </a:stretch>
        </p:blipFill>
        <p:spPr>
          <a:xfrm>
            <a:off x="8583550" y="2893606"/>
            <a:ext cx="3114675" cy="3762375"/>
          </a:xfrm>
          <a:prstGeom prst="rect">
            <a:avLst/>
          </a:prstGeom>
        </p:spPr>
      </p:pic>
      <p:pic>
        <p:nvPicPr>
          <p:cNvPr id="5" name="Picture 4">
            <a:extLst>
              <a:ext uri="{FF2B5EF4-FFF2-40B4-BE49-F238E27FC236}">
                <a16:creationId xmlns:a16="http://schemas.microsoft.com/office/drawing/2014/main" id="{184451BC-AB49-4A60-8A04-57F8B020222C}"/>
              </a:ext>
            </a:extLst>
          </p:cNvPr>
          <p:cNvPicPr>
            <a:picLocks noChangeAspect="1"/>
          </p:cNvPicPr>
          <p:nvPr/>
        </p:nvPicPr>
        <p:blipFill>
          <a:blip r:embed="rId3"/>
          <a:stretch>
            <a:fillRect/>
          </a:stretch>
        </p:blipFill>
        <p:spPr>
          <a:xfrm>
            <a:off x="268114" y="3396563"/>
            <a:ext cx="8253082" cy="474921"/>
          </a:xfrm>
          <a:prstGeom prst="rect">
            <a:avLst/>
          </a:prstGeom>
        </p:spPr>
      </p:pic>
      <p:cxnSp>
        <p:nvCxnSpPr>
          <p:cNvPr id="7" name="Straight Arrow Connector 6">
            <a:extLst>
              <a:ext uri="{FF2B5EF4-FFF2-40B4-BE49-F238E27FC236}">
                <a16:creationId xmlns:a16="http://schemas.microsoft.com/office/drawing/2014/main" id="{4A555CD3-1503-40EE-87A6-47E53672D7D5}"/>
              </a:ext>
            </a:extLst>
          </p:cNvPr>
          <p:cNvCxnSpPr/>
          <p:nvPr/>
        </p:nvCxnSpPr>
        <p:spPr>
          <a:xfrm>
            <a:off x="1701209" y="3871484"/>
            <a:ext cx="7400261" cy="10513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1C60E9-161B-4F9B-9E42-95DAE8C5A0F5}"/>
              </a:ext>
            </a:extLst>
          </p:cNvPr>
          <p:cNvCxnSpPr>
            <a:stCxn id="5" idx="2"/>
          </p:cNvCxnSpPr>
          <p:nvPr/>
        </p:nvCxnSpPr>
        <p:spPr>
          <a:xfrm>
            <a:off x="4394655" y="3871484"/>
            <a:ext cx="4781243" cy="11364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3809867-9965-4C3E-9F58-235A8221139A}"/>
              </a:ext>
            </a:extLst>
          </p:cNvPr>
          <p:cNvCxnSpPr/>
          <p:nvPr/>
        </p:nvCxnSpPr>
        <p:spPr>
          <a:xfrm>
            <a:off x="6613451" y="3871484"/>
            <a:ext cx="2488019" cy="8919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FB3205-7468-4EF1-8380-1021B1B26E4E}"/>
              </a:ext>
            </a:extLst>
          </p:cNvPr>
          <p:cNvSpPr/>
          <p:nvPr/>
        </p:nvSpPr>
        <p:spPr>
          <a:xfrm>
            <a:off x="9367284" y="3634023"/>
            <a:ext cx="758061" cy="3957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410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F5C9-52FA-4EED-9FD4-2E6C53DA956B}"/>
              </a:ext>
            </a:extLst>
          </p:cNvPr>
          <p:cNvSpPr>
            <a:spLocks noGrp="1"/>
          </p:cNvSpPr>
          <p:nvPr>
            <p:ph type="title"/>
          </p:nvPr>
        </p:nvSpPr>
        <p:spPr>
          <a:xfrm>
            <a:off x="677334" y="609600"/>
            <a:ext cx="8596668" cy="783265"/>
          </a:xfrm>
        </p:spPr>
        <p:txBody>
          <a:bodyPr>
            <a:normAutofit fontScale="90000"/>
          </a:bodyPr>
          <a:lstStyle/>
          <a:p>
            <a:r>
              <a:rPr lang="en-US" dirty="0"/>
              <a:t>General Communication - Phone and E-Mail</a:t>
            </a:r>
          </a:p>
        </p:txBody>
      </p:sp>
      <p:sp>
        <p:nvSpPr>
          <p:cNvPr id="3" name="Content Placeholder 2">
            <a:extLst>
              <a:ext uri="{FF2B5EF4-FFF2-40B4-BE49-F238E27FC236}">
                <a16:creationId xmlns:a16="http://schemas.microsoft.com/office/drawing/2014/main" id="{9A5D8AED-8452-470F-B743-4C47FDCA7852}"/>
              </a:ext>
            </a:extLst>
          </p:cNvPr>
          <p:cNvSpPr>
            <a:spLocks noGrp="1"/>
          </p:cNvSpPr>
          <p:nvPr>
            <p:ph idx="1"/>
          </p:nvPr>
        </p:nvSpPr>
        <p:spPr>
          <a:xfrm>
            <a:off x="677334" y="1499191"/>
            <a:ext cx="8596668" cy="4542171"/>
          </a:xfrm>
        </p:spPr>
        <p:txBody>
          <a:bodyPr/>
          <a:lstStyle/>
          <a:p>
            <a:r>
              <a:rPr lang="en-US" dirty="0"/>
              <a:t>Numbers/Extensions for all Case Managers and Case Manager Assistants are listed on the main Case Management staffing sheet – Call whenever necessary, sometimes verbal is the best way to communicate. </a:t>
            </a:r>
          </a:p>
          <a:p>
            <a:endParaRPr lang="en-US" dirty="0"/>
          </a:p>
          <a:p>
            <a:endParaRPr lang="en-US" dirty="0"/>
          </a:p>
          <a:p>
            <a:endParaRPr lang="en-US" dirty="0"/>
          </a:p>
          <a:p>
            <a:r>
              <a:rPr lang="en-US" dirty="0"/>
              <a:t>E-mail can be useful general information, but it is not timely and a less effective way to communicate anything related to </a:t>
            </a:r>
            <a:r>
              <a:rPr lang="en-US" i="1" dirty="0"/>
              <a:t>patient care</a:t>
            </a:r>
            <a:r>
              <a:rPr lang="en-US" dirty="0"/>
              <a:t>. It is less secure than Direct Secure Messaging (DSM) from Message Center or TigerConnect (TT) and therefore not preferred for this type of use when message center is an option. Do not expect timely replies as Case Managers do not typically live in the e-mail space like they do with TigerConnect and Message Center. </a:t>
            </a:r>
          </a:p>
          <a:p>
            <a:endParaRPr lang="en-US" dirty="0"/>
          </a:p>
        </p:txBody>
      </p:sp>
      <p:pic>
        <p:nvPicPr>
          <p:cNvPr id="4" name="Picture 3">
            <a:extLst>
              <a:ext uri="{FF2B5EF4-FFF2-40B4-BE49-F238E27FC236}">
                <a16:creationId xmlns:a16="http://schemas.microsoft.com/office/drawing/2014/main" id="{8BBC6162-219B-4DF4-AE1B-A3F6088ED805}"/>
              </a:ext>
            </a:extLst>
          </p:cNvPr>
          <p:cNvPicPr>
            <a:picLocks noChangeAspect="1"/>
          </p:cNvPicPr>
          <p:nvPr/>
        </p:nvPicPr>
        <p:blipFill>
          <a:blip r:embed="rId2"/>
          <a:stretch>
            <a:fillRect/>
          </a:stretch>
        </p:blipFill>
        <p:spPr>
          <a:xfrm>
            <a:off x="1627003" y="2519917"/>
            <a:ext cx="6343650" cy="885825"/>
          </a:xfrm>
          <a:prstGeom prst="rect">
            <a:avLst/>
          </a:prstGeom>
        </p:spPr>
      </p:pic>
      <p:sp>
        <p:nvSpPr>
          <p:cNvPr id="5" name="Oval 4">
            <a:extLst>
              <a:ext uri="{FF2B5EF4-FFF2-40B4-BE49-F238E27FC236}">
                <a16:creationId xmlns:a16="http://schemas.microsoft.com/office/drawing/2014/main" id="{47C9C673-4BD0-4890-A8C3-89C71329D8C8}"/>
              </a:ext>
            </a:extLst>
          </p:cNvPr>
          <p:cNvSpPr/>
          <p:nvPr/>
        </p:nvSpPr>
        <p:spPr>
          <a:xfrm>
            <a:off x="3062177" y="2562447"/>
            <a:ext cx="595423" cy="2126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ED2E404-351D-4E64-9B2A-51AF3826BC82}"/>
              </a:ext>
            </a:extLst>
          </p:cNvPr>
          <p:cNvSpPr/>
          <p:nvPr/>
        </p:nvSpPr>
        <p:spPr>
          <a:xfrm>
            <a:off x="3530009" y="2750178"/>
            <a:ext cx="457200" cy="2126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412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2659-F580-4A76-B657-A9BADE5F7626}"/>
              </a:ext>
            </a:extLst>
          </p:cNvPr>
          <p:cNvSpPr>
            <a:spLocks noGrp="1"/>
          </p:cNvSpPr>
          <p:nvPr>
            <p:ph type="title"/>
          </p:nvPr>
        </p:nvSpPr>
        <p:spPr>
          <a:xfrm>
            <a:off x="677334" y="609601"/>
            <a:ext cx="8596668" cy="804530"/>
          </a:xfrm>
        </p:spPr>
        <p:txBody>
          <a:bodyPr>
            <a:normAutofit fontScale="90000"/>
          </a:bodyPr>
          <a:lstStyle/>
          <a:p>
            <a:r>
              <a:rPr lang="en-US" dirty="0">
                <a:solidFill>
                  <a:srgbClr val="FF0000"/>
                </a:solidFill>
              </a:rPr>
              <a:t>URGENT</a:t>
            </a:r>
            <a:r>
              <a:rPr lang="en-US" dirty="0"/>
              <a:t> COMMUNICATION – </a:t>
            </a:r>
            <a:r>
              <a:rPr lang="en-US" sz="3200" dirty="0"/>
              <a:t>TigerConnect: Priority Messaging  </a:t>
            </a:r>
            <a:endParaRPr lang="en-US" dirty="0"/>
          </a:p>
        </p:txBody>
      </p:sp>
      <p:sp>
        <p:nvSpPr>
          <p:cNvPr id="3" name="Content Placeholder 2">
            <a:extLst>
              <a:ext uri="{FF2B5EF4-FFF2-40B4-BE49-F238E27FC236}">
                <a16:creationId xmlns:a16="http://schemas.microsoft.com/office/drawing/2014/main" id="{9863484D-5279-4AF4-90B1-F7465AAF46A7}"/>
              </a:ext>
            </a:extLst>
          </p:cNvPr>
          <p:cNvSpPr>
            <a:spLocks noGrp="1"/>
          </p:cNvSpPr>
          <p:nvPr>
            <p:ph idx="1"/>
          </p:nvPr>
        </p:nvSpPr>
        <p:spPr>
          <a:xfrm>
            <a:off x="677334" y="1935127"/>
            <a:ext cx="8596668" cy="4106236"/>
          </a:xfrm>
        </p:spPr>
        <p:txBody>
          <a:bodyPr/>
          <a:lstStyle/>
          <a:p>
            <a:r>
              <a:rPr lang="en-US" dirty="0"/>
              <a:t>Have a </a:t>
            </a:r>
            <a:r>
              <a:rPr lang="en-US" i="1" dirty="0"/>
              <a:t>truly</a:t>
            </a:r>
            <a:r>
              <a:rPr lang="en-US" dirty="0"/>
              <a:t> urgent situation? Priority Messaging from TigerConnect may be the answer</a:t>
            </a:r>
          </a:p>
          <a:p>
            <a:r>
              <a:rPr lang="en-US" dirty="0"/>
              <a:t>This type of message will send a </a:t>
            </a:r>
            <a:r>
              <a:rPr lang="en-US" b="1" dirty="0"/>
              <a:t>loud auditory alert </a:t>
            </a:r>
            <a:r>
              <a:rPr lang="en-US" dirty="0"/>
              <a:t>as well as a red-outlined message. This will get the person, or group’s attention that you message, so use it only when necessary. It will disturb those on DND as well, so please, be considerate if choosing this option. </a:t>
            </a:r>
          </a:p>
          <a:p>
            <a:pPr marL="0" indent="0">
              <a:buNone/>
            </a:pPr>
            <a:endParaRPr lang="en-US" dirty="0"/>
          </a:p>
          <a:p>
            <a:pPr marL="0" indent="0">
              <a:buNone/>
            </a:pPr>
            <a:r>
              <a:rPr lang="en-US" dirty="0"/>
              <a:t> </a:t>
            </a:r>
          </a:p>
        </p:txBody>
      </p:sp>
      <p:pic>
        <p:nvPicPr>
          <p:cNvPr id="4" name="Picture 3">
            <a:extLst>
              <a:ext uri="{FF2B5EF4-FFF2-40B4-BE49-F238E27FC236}">
                <a16:creationId xmlns:a16="http://schemas.microsoft.com/office/drawing/2014/main" id="{EA0A8F42-7D82-4EF5-BC14-B4D5A456FD29}"/>
              </a:ext>
            </a:extLst>
          </p:cNvPr>
          <p:cNvPicPr>
            <a:picLocks noChangeAspect="1"/>
          </p:cNvPicPr>
          <p:nvPr/>
        </p:nvPicPr>
        <p:blipFill>
          <a:blip r:embed="rId2"/>
          <a:stretch>
            <a:fillRect/>
          </a:stretch>
        </p:blipFill>
        <p:spPr>
          <a:xfrm>
            <a:off x="7533216" y="3738895"/>
            <a:ext cx="3981450" cy="2952750"/>
          </a:xfrm>
          <a:prstGeom prst="rect">
            <a:avLst/>
          </a:prstGeom>
        </p:spPr>
      </p:pic>
      <p:pic>
        <p:nvPicPr>
          <p:cNvPr id="5" name="Picture 4">
            <a:extLst>
              <a:ext uri="{FF2B5EF4-FFF2-40B4-BE49-F238E27FC236}">
                <a16:creationId xmlns:a16="http://schemas.microsoft.com/office/drawing/2014/main" id="{7ECDB412-983E-4092-BC3D-EA09CDB8EEA0}"/>
              </a:ext>
            </a:extLst>
          </p:cNvPr>
          <p:cNvPicPr>
            <a:picLocks noChangeAspect="1"/>
          </p:cNvPicPr>
          <p:nvPr/>
        </p:nvPicPr>
        <p:blipFill>
          <a:blip r:embed="rId3"/>
          <a:stretch>
            <a:fillRect/>
          </a:stretch>
        </p:blipFill>
        <p:spPr>
          <a:xfrm>
            <a:off x="1105983" y="4414615"/>
            <a:ext cx="5781675" cy="1133475"/>
          </a:xfrm>
          <a:prstGeom prst="rect">
            <a:avLst/>
          </a:prstGeom>
        </p:spPr>
      </p:pic>
      <p:sp>
        <p:nvSpPr>
          <p:cNvPr id="6" name="Oval 5">
            <a:extLst>
              <a:ext uri="{FF2B5EF4-FFF2-40B4-BE49-F238E27FC236}">
                <a16:creationId xmlns:a16="http://schemas.microsoft.com/office/drawing/2014/main" id="{8CA0C5D0-A860-4D57-914F-9C56B131D041}"/>
              </a:ext>
            </a:extLst>
          </p:cNvPr>
          <p:cNvSpPr/>
          <p:nvPr/>
        </p:nvSpPr>
        <p:spPr>
          <a:xfrm>
            <a:off x="1020726" y="4880344"/>
            <a:ext cx="531627" cy="6677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D3BB87A7-9BD1-46DE-AA2A-27090E9C62BA}"/>
              </a:ext>
            </a:extLst>
          </p:cNvPr>
          <p:cNvCxnSpPr/>
          <p:nvPr/>
        </p:nvCxnSpPr>
        <p:spPr>
          <a:xfrm flipV="1">
            <a:off x="1456660" y="4093535"/>
            <a:ext cx="6549656" cy="65921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38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135"/>
            <a:ext cx="8596668" cy="1151907"/>
          </a:xfrm>
        </p:spPr>
        <p:txBody>
          <a:bodyPr>
            <a:normAutofit/>
          </a:bodyPr>
          <a:lstStyle/>
          <a:p>
            <a:r>
              <a:rPr lang="en-US" dirty="0"/>
              <a:t>Common Case Management Duties: </a:t>
            </a:r>
            <a:r>
              <a:rPr lang="en-US" sz="3200" dirty="0"/>
              <a:t>Sending Referrals</a:t>
            </a:r>
            <a:endParaRPr lang="en-US" dirty="0"/>
          </a:p>
        </p:txBody>
      </p:sp>
      <p:sp>
        <p:nvSpPr>
          <p:cNvPr id="3" name="Content Placeholder 2"/>
          <p:cNvSpPr>
            <a:spLocks noGrp="1"/>
          </p:cNvSpPr>
          <p:nvPr>
            <p:ph idx="1"/>
          </p:nvPr>
        </p:nvSpPr>
        <p:spPr/>
        <p:txBody>
          <a:bodyPr>
            <a:normAutofit/>
          </a:bodyPr>
          <a:lstStyle/>
          <a:p>
            <a:r>
              <a:rPr lang="en-US" dirty="0"/>
              <a:t>Sending referrals makes up a large portion of a case managers daily duties. Each year YKHC produces thousands of referrals, most of which are sent to Alaska Native Medical Center (ANMC). We are very effective at sending these out within 24 hours of the order being placed </a:t>
            </a:r>
            <a:r>
              <a:rPr lang="en-US" i="1" dirty="0"/>
              <a:t>provided all the necessary items are in place for the referral from the provider. </a:t>
            </a:r>
          </a:p>
          <a:p>
            <a:endParaRPr lang="en-US" dirty="0"/>
          </a:p>
          <a:p>
            <a:r>
              <a:rPr lang="en-US" dirty="0"/>
              <a:t>In the following slides, we will cover types of patients served at YKHC, types of referral orders, what is needed for each type of referral and common issues that prevent case managers from sending them out quickly. </a:t>
            </a:r>
          </a:p>
        </p:txBody>
      </p:sp>
    </p:spTree>
    <p:extLst>
      <p:ext uri="{BB962C8B-B14F-4D97-AF65-F5344CB8AC3E}">
        <p14:creationId xmlns:p14="http://schemas.microsoft.com/office/powerpoint/2010/main" val="120426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135"/>
            <a:ext cx="8596668" cy="795647"/>
          </a:xfrm>
        </p:spPr>
        <p:txBody>
          <a:bodyPr>
            <a:normAutofit/>
          </a:bodyPr>
          <a:lstStyle/>
          <a:p>
            <a:r>
              <a:rPr lang="en-US" sz="3200" dirty="0"/>
              <a:t>Referrals 101: Beneficiary vs. non-Beneficiary</a:t>
            </a:r>
            <a:endParaRPr lang="en-US" dirty="0"/>
          </a:p>
        </p:txBody>
      </p:sp>
      <p:sp>
        <p:nvSpPr>
          <p:cNvPr id="3" name="Content Placeholder 2"/>
          <p:cNvSpPr>
            <a:spLocks noGrp="1"/>
          </p:cNvSpPr>
          <p:nvPr>
            <p:ph idx="1"/>
          </p:nvPr>
        </p:nvSpPr>
        <p:spPr>
          <a:xfrm>
            <a:off x="677334" y="1163783"/>
            <a:ext cx="8596668" cy="4877580"/>
          </a:xfrm>
        </p:spPr>
        <p:txBody>
          <a:bodyPr>
            <a:normAutofit lnSpcReduction="10000"/>
          </a:bodyPr>
          <a:lstStyle/>
          <a:p>
            <a:pPr marL="0" indent="0">
              <a:buNone/>
            </a:pPr>
            <a:endParaRPr lang="en-US" dirty="0"/>
          </a:p>
          <a:p>
            <a:r>
              <a:rPr lang="en-US" dirty="0"/>
              <a:t>“Beneficiary” refers to someone who is American Indian or Alaskan Native (AI/AN), and is entitled to certain benefits as agreed upon with the Indian Health Service (IHS) and receive care from IHS or Tribal institutions, such as YKHC and ANMC/ANTHC and more. </a:t>
            </a:r>
            <a:r>
              <a:rPr lang="en-US" b="1" i="1" dirty="0"/>
              <a:t>This is more than 95% of YKHC’s service population, and the primary focus for YKHC as a service provider.</a:t>
            </a:r>
            <a:r>
              <a:rPr lang="en-US" dirty="0"/>
              <a:t>  </a:t>
            </a:r>
          </a:p>
          <a:p>
            <a:r>
              <a:rPr lang="en-US" dirty="0"/>
              <a:t>A “Non-Beneficiary” (non-ben) is someone who's race is listed as something other than AI/AN, and therefore DOES NOT qualify for internal or external referrals sent to ANMC or other IHS/Tribal institutions. </a:t>
            </a:r>
          </a:p>
          <a:p>
            <a:r>
              <a:rPr lang="en-US" dirty="0"/>
              <a:t>If patient is a “non-ben”, the </a:t>
            </a:r>
            <a:r>
              <a:rPr lang="en-US" i="1" dirty="0"/>
              <a:t>patient is responsible </a:t>
            </a:r>
            <a:r>
              <a:rPr lang="en-US" dirty="0"/>
              <a:t>for choosing where they would like their referrals sent based on their insurance. *CM does not assist with insurance discovery*. </a:t>
            </a:r>
            <a:r>
              <a:rPr lang="en-US" i="1" dirty="0"/>
              <a:t>Choice of provider should be noted within the order details </a:t>
            </a:r>
          </a:p>
          <a:p>
            <a:r>
              <a:rPr lang="en-US" dirty="0"/>
              <a:t>If patient is a beneficiary, and they want a non-ANMC second opinion (Medicaid/Medicare used as insurance), inform the patient that they will be financially responsible for whatever Medicaid or </a:t>
            </a:r>
            <a:r>
              <a:rPr lang="en-US" dirty="0" err="1"/>
              <a:t>addtl</a:t>
            </a:r>
            <a:r>
              <a:rPr lang="en-US" dirty="0"/>
              <a:t>. insurance does not cover. </a:t>
            </a:r>
          </a:p>
        </p:txBody>
      </p:sp>
    </p:spTree>
    <p:extLst>
      <p:ext uri="{BB962C8B-B14F-4D97-AF65-F5344CB8AC3E}">
        <p14:creationId xmlns:p14="http://schemas.microsoft.com/office/powerpoint/2010/main" val="344678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02508"/>
            <a:ext cx="8596668" cy="683741"/>
          </a:xfrm>
        </p:spPr>
        <p:txBody>
          <a:bodyPr>
            <a:normAutofit/>
          </a:bodyPr>
          <a:lstStyle/>
          <a:p>
            <a:r>
              <a:rPr lang="en-US" dirty="0"/>
              <a:t>Types of Case Management at YKHC</a:t>
            </a:r>
          </a:p>
        </p:txBody>
      </p:sp>
      <p:sp>
        <p:nvSpPr>
          <p:cNvPr id="3" name="Content Placeholder 2"/>
          <p:cNvSpPr>
            <a:spLocks noGrp="1"/>
          </p:cNvSpPr>
          <p:nvPr>
            <p:ph idx="1"/>
          </p:nvPr>
        </p:nvSpPr>
        <p:spPr>
          <a:xfrm>
            <a:off x="677334" y="1309815"/>
            <a:ext cx="8596668" cy="5123935"/>
          </a:xfrm>
        </p:spPr>
        <p:txBody>
          <a:bodyPr>
            <a:normAutofit fontScale="92500" lnSpcReduction="20000"/>
          </a:bodyPr>
          <a:lstStyle/>
          <a:p>
            <a:pPr marL="0" indent="0">
              <a:buNone/>
            </a:pPr>
            <a:endParaRPr lang="en-US" dirty="0"/>
          </a:p>
          <a:p>
            <a:pPr marL="0" indent="0">
              <a:buNone/>
            </a:pPr>
            <a:r>
              <a:rPr lang="en-US" b="1" dirty="0"/>
              <a:t>Types of Case Managers: </a:t>
            </a:r>
          </a:p>
          <a:p>
            <a:r>
              <a:rPr lang="en-US" dirty="0"/>
              <a:t>Adult</a:t>
            </a:r>
          </a:p>
          <a:p>
            <a:r>
              <a:rPr lang="en-US" dirty="0"/>
              <a:t>Pediatric</a:t>
            </a:r>
          </a:p>
          <a:p>
            <a:r>
              <a:rPr lang="en-US" dirty="0"/>
              <a:t>Women’s Health (Includes OB/GYN &amp; Prenatal)</a:t>
            </a:r>
          </a:p>
          <a:p>
            <a:r>
              <a:rPr lang="en-US" dirty="0"/>
              <a:t>Emergency Department </a:t>
            </a:r>
          </a:p>
          <a:p>
            <a:r>
              <a:rPr lang="en-US" dirty="0"/>
              <a:t>Surgery – (split CM duties between EGD/Coloscopy and everything else)</a:t>
            </a:r>
          </a:p>
          <a:p>
            <a:r>
              <a:rPr lang="en-US" dirty="0"/>
              <a:t>Physical Therapy </a:t>
            </a:r>
          </a:p>
          <a:p>
            <a:r>
              <a:rPr lang="en-US" dirty="0"/>
              <a:t>Dental</a:t>
            </a:r>
          </a:p>
          <a:p>
            <a:r>
              <a:rPr lang="en-US" dirty="0"/>
              <a:t>Multiple Role – Adult/Peds, SRC specific </a:t>
            </a:r>
          </a:p>
          <a:p>
            <a:endParaRPr lang="en-US" dirty="0"/>
          </a:p>
          <a:p>
            <a:pPr marL="0" indent="0">
              <a:buNone/>
            </a:pPr>
            <a:r>
              <a:rPr lang="en-US" b="1" dirty="0"/>
              <a:t>How patients are split up for Case Management:</a:t>
            </a:r>
            <a:r>
              <a:rPr lang="en-US" dirty="0"/>
              <a:t> </a:t>
            </a:r>
          </a:p>
          <a:p>
            <a:pPr>
              <a:buFont typeface="Wingdings" panose="05000000000000000000" pitchFamily="2" charset="2"/>
              <a:buChar char="Ø"/>
            </a:pPr>
            <a:r>
              <a:rPr lang="en-US" b="1" dirty="0"/>
              <a:t>POD</a:t>
            </a:r>
            <a:r>
              <a:rPr lang="en-US" dirty="0"/>
              <a:t> – Refer to Banner Bar in </a:t>
            </a:r>
            <a:r>
              <a:rPr lang="en-US" dirty="0" err="1"/>
              <a:t>Powerchart</a:t>
            </a:r>
            <a:r>
              <a:rPr lang="en-US" dirty="0"/>
              <a:t> to know which POD each Patient is in</a:t>
            </a:r>
          </a:p>
          <a:p>
            <a:pPr>
              <a:buFont typeface="Wingdings" panose="05000000000000000000" pitchFamily="2" charset="2"/>
              <a:buChar char="Ø"/>
            </a:pPr>
            <a:r>
              <a:rPr lang="en-US" b="1" dirty="0"/>
              <a:t>SRC</a:t>
            </a:r>
            <a:r>
              <a:rPr lang="en-US" dirty="0"/>
              <a:t> – The 5 Sub Regional Clinics have additional support for case management outside of POD Case Managers. 2 staff RN’s help with additional coverage in Aniak, Emmonak, Hooper Bay, Toksook Bay &amp; St. Mary’s </a:t>
            </a:r>
          </a:p>
          <a:p>
            <a:pPr marL="457200" lvl="1" indent="0">
              <a:buNone/>
            </a:pPr>
            <a:endParaRPr lang="en-US" dirty="0"/>
          </a:p>
        </p:txBody>
      </p:sp>
    </p:spTree>
    <p:extLst>
      <p:ext uri="{BB962C8B-B14F-4D97-AF65-F5344CB8AC3E}">
        <p14:creationId xmlns:p14="http://schemas.microsoft.com/office/powerpoint/2010/main" val="155937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70CE-A0BF-44DB-8ABB-379795F2CCF1}"/>
              </a:ext>
            </a:extLst>
          </p:cNvPr>
          <p:cNvSpPr>
            <a:spLocks noGrp="1"/>
          </p:cNvSpPr>
          <p:nvPr>
            <p:ph type="title"/>
          </p:nvPr>
        </p:nvSpPr>
        <p:spPr>
          <a:xfrm>
            <a:off x="807962" y="277091"/>
            <a:ext cx="8596668" cy="972446"/>
          </a:xfrm>
        </p:spPr>
        <p:txBody>
          <a:bodyPr>
            <a:normAutofit fontScale="90000"/>
          </a:bodyPr>
          <a:lstStyle/>
          <a:p>
            <a:r>
              <a:rPr lang="en-US" dirty="0"/>
              <a:t>Example: Adult Referral Order for non-beneficiary, and one who needs an MRI</a:t>
            </a:r>
          </a:p>
        </p:txBody>
      </p:sp>
      <p:pic>
        <p:nvPicPr>
          <p:cNvPr id="4" name="Content Placeholder 3">
            <a:extLst>
              <a:ext uri="{FF2B5EF4-FFF2-40B4-BE49-F238E27FC236}">
                <a16:creationId xmlns:a16="http://schemas.microsoft.com/office/drawing/2014/main" id="{DC034F89-7AF8-4941-B885-CEEBF3F36D11}"/>
              </a:ext>
            </a:extLst>
          </p:cNvPr>
          <p:cNvPicPr>
            <a:picLocks noGrp="1" noChangeAspect="1"/>
          </p:cNvPicPr>
          <p:nvPr>
            <p:ph idx="1"/>
          </p:nvPr>
        </p:nvPicPr>
        <p:blipFill>
          <a:blip r:embed="rId2"/>
          <a:stretch>
            <a:fillRect/>
          </a:stretch>
        </p:blipFill>
        <p:spPr>
          <a:xfrm>
            <a:off x="6792686" y="4172160"/>
            <a:ext cx="5082834" cy="2554769"/>
          </a:xfrm>
          <a:prstGeom prst="rect">
            <a:avLst/>
          </a:prstGeom>
        </p:spPr>
      </p:pic>
      <p:pic>
        <p:nvPicPr>
          <p:cNvPr id="5" name="Picture 4">
            <a:extLst>
              <a:ext uri="{FF2B5EF4-FFF2-40B4-BE49-F238E27FC236}">
                <a16:creationId xmlns:a16="http://schemas.microsoft.com/office/drawing/2014/main" id="{4D5A7077-CB79-407E-9FB6-3FF845C2F151}"/>
              </a:ext>
            </a:extLst>
          </p:cNvPr>
          <p:cNvPicPr>
            <a:picLocks noChangeAspect="1"/>
          </p:cNvPicPr>
          <p:nvPr/>
        </p:nvPicPr>
        <p:blipFill>
          <a:blip r:embed="rId3"/>
          <a:stretch>
            <a:fillRect/>
          </a:stretch>
        </p:blipFill>
        <p:spPr>
          <a:xfrm>
            <a:off x="365352" y="1431637"/>
            <a:ext cx="6902347" cy="1685784"/>
          </a:xfrm>
          <a:prstGeom prst="rect">
            <a:avLst/>
          </a:prstGeom>
        </p:spPr>
      </p:pic>
      <p:pic>
        <p:nvPicPr>
          <p:cNvPr id="6" name="Picture 5">
            <a:extLst>
              <a:ext uri="{FF2B5EF4-FFF2-40B4-BE49-F238E27FC236}">
                <a16:creationId xmlns:a16="http://schemas.microsoft.com/office/drawing/2014/main" id="{CD8522A9-AE2A-4F19-B31E-637D790A3AE7}"/>
              </a:ext>
            </a:extLst>
          </p:cNvPr>
          <p:cNvPicPr>
            <a:picLocks noChangeAspect="1"/>
          </p:cNvPicPr>
          <p:nvPr/>
        </p:nvPicPr>
        <p:blipFill>
          <a:blip r:embed="rId4"/>
          <a:stretch>
            <a:fillRect/>
          </a:stretch>
        </p:blipFill>
        <p:spPr>
          <a:xfrm>
            <a:off x="480270" y="3542434"/>
            <a:ext cx="4486275" cy="3038475"/>
          </a:xfrm>
          <a:prstGeom prst="rect">
            <a:avLst/>
          </a:prstGeom>
        </p:spPr>
      </p:pic>
      <p:sp>
        <p:nvSpPr>
          <p:cNvPr id="7" name="TextBox 6">
            <a:extLst>
              <a:ext uri="{FF2B5EF4-FFF2-40B4-BE49-F238E27FC236}">
                <a16:creationId xmlns:a16="http://schemas.microsoft.com/office/drawing/2014/main" id="{43A26C99-A15C-4C40-8564-E150ECAF19ED}"/>
              </a:ext>
            </a:extLst>
          </p:cNvPr>
          <p:cNvSpPr txBox="1"/>
          <p:nvPr/>
        </p:nvSpPr>
        <p:spPr>
          <a:xfrm>
            <a:off x="8193974" y="1555668"/>
            <a:ext cx="2541320" cy="646331"/>
          </a:xfrm>
          <a:prstGeom prst="rect">
            <a:avLst/>
          </a:prstGeom>
          <a:noFill/>
        </p:spPr>
        <p:txBody>
          <a:bodyPr wrap="square" rtlCol="0">
            <a:spAutoFit/>
          </a:bodyPr>
          <a:lstStyle/>
          <a:p>
            <a:r>
              <a:rPr lang="en-US" dirty="0"/>
              <a:t>Use the ‘Refer to Adult Other – External’ order</a:t>
            </a:r>
          </a:p>
        </p:txBody>
      </p:sp>
      <p:cxnSp>
        <p:nvCxnSpPr>
          <p:cNvPr id="9" name="Straight Arrow Connector 8">
            <a:extLst>
              <a:ext uri="{FF2B5EF4-FFF2-40B4-BE49-F238E27FC236}">
                <a16:creationId xmlns:a16="http://schemas.microsoft.com/office/drawing/2014/main" id="{58ADDAB0-08C9-4F1D-906A-B4340B9AB43B}"/>
              </a:ext>
            </a:extLst>
          </p:cNvPr>
          <p:cNvCxnSpPr>
            <a:cxnSpLocks/>
            <a:stCxn id="7" idx="1"/>
          </p:cNvCxnSpPr>
          <p:nvPr/>
        </p:nvCxnSpPr>
        <p:spPr>
          <a:xfrm flipH="1">
            <a:off x="7385277" y="1878834"/>
            <a:ext cx="808697" cy="924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AA07732-7A1A-492E-93B8-D840269764C5}"/>
              </a:ext>
            </a:extLst>
          </p:cNvPr>
          <p:cNvSpPr txBox="1"/>
          <p:nvPr/>
        </p:nvSpPr>
        <p:spPr>
          <a:xfrm>
            <a:off x="5252488" y="3007638"/>
            <a:ext cx="5735781" cy="923330"/>
          </a:xfrm>
          <a:prstGeom prst="rect">
            <a:avLst/>
          </a:prstGeom>
          <a:noFill/>
        </p:spPr>
        <p:txBody>
          <a:bodyPr wrap="square" rtlCol="0">
            <a:spAutoFit/>
          </a:bodyPr>
          <a:lstStyle/>
          <a:p>
            <a:r>
              <a:rPr lang="en-US" dirty="0"/>
              <a:t>Many options will be provided for patients to choose from in the required field, as well as a free-text option within the Special Instructions</a:t>
            </a:r>
          </a:p>
        </p:txBody>
      </p:sp>
      <p:cxnSp>
        <p:nvCxnSpPr>
          <p:cNvPr id="15" name="Straight Arrow Connector 14">
            <a:extLst>
              <a:ext uri="{FF2B5EF4-FFF2-40B4-BE49-F238E27FC236}">
                <a16:creationId xmlns:a16="http://schemas.microsoft.com/office/drawing/2014/main" id="{0A2FC78D-30A2-410E-B321-7455A9CF0703}"/>
              </a:ext>
            </a:extLst>
          </p:cNvPr>
          <p:cNvCxnSpPr>
            <a:stCxn id="13" idx="1"/>
          </p:cNvCxnSpPr>
          <p:nvPr/>
        </p:nvCxnSpPr>
        <p:spPr>
          <a:xfrm flipH="1">
            <a:off x="3875314" y="3469303"/>
            <a:ext cx="1377174" cy="26702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68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71F6-233B-46C3-BEF7-0264592BAA4D}"/>
              </a:ext>
            </a:extLst>
          </p:cNvPr>
          <p:cNvSpPr>
            <a:spLocks noGrp="1"/>
          </p:cNvSpPr>
          <p:nvPr>
            <p:ph type="title"/>
          </p:nvPr>
        </p:nvSpPr>
        <p:spPr>
          <a:xfrm>
            <a:off x="677334" y="609600"/>
            <a:ext cx="8596668" cy="839190"/>
          </a:xfrm>
        </p:spPr>
        <p:txBody>
          <a:bodyPr>
            <a:normAutofit/>
          </a:bodyPr>
          <a:lstStyle/>
          <a:p>
            <a:r>
              <a:rPr lang="en-US" sz="3200" dirty="0"/>
              <a:t>Referrals 101: Types of referral orders</a:t>
            </a:r>
          </a:p>
        </p:txBody>
      </p:sp>
      <p:sp>
        <p:nvSpPr>
          <p:cNvPr id="3" name="Content Placeholder 2">
            <a:extLst>
              <a:ext uri="{FF2B5EF4-FFF2-40B4-BE49-F238E27FC236}">
                <a16:creationId xmlns:a16="http://schemas.microsoft.com/office/drawing/2014/main" id="{14E264E5-8F2C-44F9-8729-5FD2F5D9FC2D}"/>
              </a:ext>
            </a:extLst>
          </p:cNvPr>
          <p:cNvSpPr>
            <a:spLocks noGrp="1"/>
          </p:cNvSpPr>
          <p:nvPr>
            <p:ph idx="1"/>
          </p:nvPr>
        </p:nvSpPr>
        <p:spPr>
          <a:xfrm>
            <a:off x="677334" y="1448790"/>
            <a:ext cx="8596668" cy="4592573"/>
          </a:xfrm>
        </p:spPr>
        <p:txBody>
          <a:bodyPr>
            <a:normAutofit lnSpcReduction="10000"/>
          </a:bodyPr>
          <a:lstStyle/>
          <a:p>
            <a:r>
              <a:rPr lang="en-US" dirty="0"/>
              <a:t>There are numerous types of referral orders available to you within our Cerner system. Learning them all and how they fit with other care systems in Alaska will take time, experience and good communication with a case manager. </a:t>
            </a:r>
          </a:p>
          <a:p>
            <a:endParaRPr lang="en-US" dirty="0"/>
          </a:p>
          <a:p>
            <a:r>
              <a:rPr lang="en-US" dirty="0"/>
              <a:t>Internal referrals vs. External referrals: Referral orders may have two versions; Internal and External. Each has considerations. </a:t>
            </a:r>
          </a:p>
          <a:p>
            <a:pPr lvl="1"/>
            <a:r>
              <a:rPr lang="en-US" dirty="0"/>
              <a:t>Internal referrals mean that you would like the patient to be seen at YKHC in Bethel vs. outside of the YKHC service locations. For most specialties, ANMC operates “field clinics” located in Bethel. Once an Internal referral is placed, these types of referrals will end up on a worklist, or a “request queue” for scheduling by the ‘specialty clinic’ department. A calendar for Specialty clinic is always available to you and sent out via email several times per year. </a:t>
            </a:r>
          </a:p>
          <a:p>
            <a:pPr lvl="1"/>
            <a:r>
              <a:rPr lang="en-US" dirty="0"/>
              <a:t>External Referrals are sent on to ANMC or other institution for scheduling and processing. </a:t>
            </a:r>
          </a:p>
          <a:p>
            <a:pPr marL="457200" lvl="1" indent="0">
              <a:buNone/>
            </a:pPr>
            <a:r>
              <a:rPr lang="en-US" dirty="0"/>
              <a:t> </a:t>
            </a:r>
          </a:p>
        </p:txBody>
      </p:sp>
    </p:spTree>
    <p:extLst>
      <p:ext uri="{BB962C8B-B14F-4D97-AF65-F5344CB8AC3E}">
        <p14:creationId xmlns:p14="http://schemas.microsoft.com/office/powerpoint/2010/main" val="54197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F4DBB8-C312-44E8-A142-B6EF0335E28A}"/>
              </a:ext>
            </a:extLst>
          </p:cNvPr>
          <p:cNvPicPr>
            <a:picLocks noChangeAspect="1"/>
          </p:cNvPicPr>
          <p:nvPr/>
        </p:nvPicPr>
        <p:blipFill>
          <a:blip r:embed="rId2"/>
          <a:stretch>
            <a:fillRect/>
          </a:stretch>
        </p:blipFill>
        <p:spPr>
          <a:xfrm>
            <a:off x="732681" y="1321809"/>
            <a:ext cx="3981450" cy="4048125"/>
          </a:xfrm>
          <a:prstGeom prst="rect">
            <a:avLst/>
          </a:prstGeom>
        </p:spPr>
      </p:pic>
      <p:sp>
        <p:nvSpPr>
          <p:cNvPr id="5" name="Title 1">
            <a:extLst>
              <a:ext uri="{FF2B5EF4-FFF2-40B4-BE49-F238E27FC236}">
                <a16:creationId xmlns:a16="http://schemas.microsoft.com/office/drawing/2014/main" id="{F77E410A-877C-4253-9C1D-00BC31603485}"/>
              </a:ext>
            </a:extLst>
          </p:cNvPr>
          <p:cNvSpPr txBox="1">
            <a:spLocks/>
          </p:cNvSpPr>
          <p:nvPr/>
        </p:nvSpPr>
        <p:spPr>
          <a:xfrm>
            <a:off x="415796" y="360218"/>
            <a:ext cx="9998863" cy="83919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Referrals 101: Anatomy of a referral order</a:t>
            </a:r>
          </a:p>
        </p:txBody>
      </p:sp>
      <p:sp>
        <p:nvSpPr>
          <p:cNvPr id="6" name="TextBox 5">
            <a:extLst>
              <a:ext uri="{FF2B5EF4-FFF2-40B4-BE49-F238E27FC236}">
                <a16:creationId xmlns:a16="http://schemas.microsoft.com/office/drawing/2014/main" id="{77268D6C-62A5-4018-9B13-9E1D3283C1DE}"/>
              </a:ext>
            </a:extLst>
          </p:cNvPr>
          <p:cNvSpPr txBox="1"/>
          <p:nvPr/>
        </p:nvSpPr>
        <p:spPr>
          <a:xfrm>
            <a:off x="5985164" y="1321809"/>
            <a:ext cx="4180114" cy="646331"/>
          </a:xfrm>
          <a:prstGeom prst="rect">
            <a:avLst/>
          </a:prstGeom>
          <a:noFill/>
        </p:spPr>
        <p:txBody>
          <a:bodyPr wrap="square" rtlCol="0">
            <a:spAutoFit/>
          </a:bodyPr>
          <a:lstStyle/>
          <a:p>
            <a:r>
              <a:rPr lang="en-US" dirty="0"/>
              <a:t>Start with “refer to” in your search box for all referral orders. </a:t>
            </a:r>
          </a:p>
        </p:txBody>
      </p:sp>
      <p:sp>
        <p:nvSpPr>
          <p:cNvPr id="7" name="TextBox 6">
            <a:extLst>
              <a:ext uri="{FF2B5EF4-FFF2-40B4-BE49-F238E27FC236}">
                <a16:creationId xmlns:a16="http://schemas.microsoft.com/office/drawing/2014/main" id="{25099583-17E1-435C-AE4B-7A74D829817C}"/>
              </a:ext>
            </a:extLst>
          </p:cNvPr>
          <p:cNvSpPr txBox="1"/>
          <p:nvPr/>
        </p:nvSpPr>
        <p:spPr>
          <a:xfrm>
            <a:off x="5985164" y="3615608"/>
            <a:ext cx="3981450" cy="2862322"/>
          </a:xfrm>
          <a:prstGeom prst="rect">
            <a:avLst/>
          </a:prstGeom>
          <a:noFill/>
        </p:spPr>
        <p:txBody>
          <a:bodyPr wrap="square" rtlCol="0">
            <a:spAutoFit/>
          </a:bodyPr>
          <a:lstStyle/>
          <a:p>
            <a:r>
              <a:rPr lang="en-US" dirty="0"/>
              <a:t>Note that there may be an “internal” </a:t>
            </a:r>
            <a:r>
              <a:rPr lang="en-US" i="1" dirty="0"/>
              <a:t>and</a:t>
            </a:r>
            <a:r>
              <a:rPr lang="en-US" dirty="0"/>
              <a:t> an “external” version of the same order. Place the correct one for your situation. Different case managers will process each differently. </a:t>
            </a:r>
          </a:p>
          <a:p>
            <a:endParaRPr lang="en-US" dirty="0"/>
          </a:p>
          <a:p>
            <a:r>
              <a:rPr lang="en-US" dirty="0"/>
              <a:t>*</a:t>
            </a:r>
            <a:r>
              <a:rPr lang="en-US" i="1" dirty="0"/>
              <a:t>Not all specialties have an internal order as they do not come to Bethel for field clinic  </a:t>
            </a:r>
          </a:p>
        </p:txBody>
      </p:sp>
      <p:sp>
        <p:nvSpPr>
          <p:cNvPr id="8" name="TextBox 7">
            <a:extLst>
              <a:ext uri="{FF2B5EF4-FFF2-40B4-BE49-F238E27FC236}">
                <a16:creationId xmlns:a16="http://schemas.microsoft.com/office/drawing/2014/main" id="{C17BB9A5-E781-4808-A38E-CFA6F31F9497}"/>
              </a:ext>
            </a:extLst>
          </p:cNvPr>
          <p:cNvSpPr txBox="1"/>
          <p:nvPr/>
        </p:nvSpPr>
        <p:spPr>
          <a:xfrm>
            <a:off x="5985164" y="2327565"/>
            <a:ext cx="4298867" cy="646331"/>
          </a:xfrm>
          <a:prstGeom prst="rect">
            <a:avLst/>
          </a:prstGeom>
          <a:noFill/>
        </p:spPr>
        <p:txBody>
          <a:bodyPr wrap="square" rtlCol="0">
            <a:spAutoFit/>
          </a:bodyPr>
          <a:lstStyle/>
          <a:p>
            <a:r>
              <a:rPr lang="en-US" dirty="0"/>
              <a:t>Note that Adult and Pediatric referrals are different orders.</a:t>
            </a:r>
          </a:p>
        </p:txBody>
      </p:sp>
      <p:cxnSp>
        <p:nvCxnSpPr>
          <p:cNvPr id="10" name="Straight Connector 9">
            <a:extLst>
              <a:ext uri="{FF2B5EF4-FFF2-40B4-BE49-F238E27FC236}">
                <a16:creationId xmlns:a16="http://schemas.microsoft.com/office/drawing/2014/main" id="{7DD388A4-9C86-4E6B-A2A9-A4A38291071E}"/>
              </a:ext>
            </a:extLst>
          </p:cNvPr>
          <p:cNvCxnSpPr>
            <a:cxnSpLocks/>
            <a:stCxn id="6" idx="1"/>
          </p:cNvCxnSpPr>
          <p:nvPr/>
        </p:nvCxnSpPr>
        <p:spPr>
          <a:xfrm flipH="1">
            <a:off x="2553196" y="1644975"/>
            <a:ext cx="3431968" cy="4455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C4A9BA-4740-4F36-A745-137EEB41A14C}"/>
              </a:ext>
            </a:extLst>
          </p:cNvPr>
          <p:cNvCxnSpPr>
            <a:stCxn id="8" idx="1"/>
          </p:cNvCxnSpPr>
          <p:nvPr/>
        </p:nvCxnSpPr>
        <p:spPr>
          <a:xfrm flipH="1">
            <a:off x="2723406" y="2650731"/>
            <a:ext cx="3261758" cy="1043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13D9F7-30FE-421B-8142-D66D12CF0A57}"/>
              </a:ext>
            </a:extLst>
          </p:cNvPr>
          <p:cNvCxnSpPr>
            <a:cxnSpLocks/>
            <a:stCxn id="7" idx="1"/>
          </p:cNvCxnSpPr>
          <p:nvPr/>
        </p:nvCxnSpPr>
        <p:spPr>
          <a:xfrm flipH="1" flipV="1">
            <a:off x="3752604" y="3644364"/>
            <a:ext cx="2232560" cy="14024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2DB17A-8A59-428E-A078-60FC6C19760A}"/>
              </a:ext>
            </a:extLst>
          </p:cNvPr>
          <p:cNvCxnSpPr>
            <a:cxnSpLocks/>
            <a:stCxn id="7" idx="1"/>
          </p:cNvCxnSpPr>
          <p:nvPr/>
        </p:nvCxnSpPr>
        <p:spPr>
          <a:xfrm flipH="1" flipV="1">
            <a:off x="3752604" y="3863184"/>
            <a:ext cx="2232560" cy="11835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3D21489-EE62-4295-9682-C7C5D24B3B27}"/>
              </a:ext>
            </a:extLst>
          </p:cNvPr>
          <p:cNvSpPr/>
          <p:nvPr/>
        </p:nvSpPr>
        <p:spPr>
          <a:xfrm>
            <a:off x="2291938" y="2650730"/>
            <a:ext cx="431468" cy="2267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3441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135"/>
            <a:ext cx="8596668" cy="1151907"/>
          </a:xfrm>
        </p:spPr>
        <p:txBody>
          <a:bodyPr>
            <a:normAutofit/>
          </a:bodyPr>
          <a:lstStyle/>
          <a:p>
            <a:r>
              <a:rPr lang="en-US" sz="3200" dirty="0"/>
              <a:t>Referrals 101: Considerations prior to placement of referral order</a:t>
            </a:r>
            <a:endParaRPr lang="en-US" dirty="0"/>
          </a:p>
        </p:txBody>
      </p:sp>
      <p:sp>
        <p:nvSpPr>
          <p:cNvPr id="3" name="Content Placeholder 2"/>
          <p:cNvSpPr>
            <a:spLocks noGrp="1"/>
          </p:cNvSpPr>
          <p:nvPr>
            <p:ph idx="1"/>
          </p:nvPr>
        </p:nvSpPr>
        <p:spPr>
          <a:xfrm>
            <a:off x="677334" y="1425039"/>
            <a:ext cx="8596668" cy="4512623"/>
          </a:xfrm>
        </p:spPr>
        <p:txBody>
          <a:bodyPr>
            <a:normAutofit fontScale="92500" lnSpcReduction="10000"/>
          </a:bodyPr>
          <a:lstStyle/>
          <a:p>
            <a:pPr marL="0" indent="0">
              <a:buNone/>
            </a:pPr>
            <a:endParaRPr lang="en-US" dirty="0"/>
          </a:p>
          <a:p>
            <a:r>
              <a:rPr lang="en-US" dirty="0">
                <a:solidFill>
                  <a:schemeClr val="tx1">
                    <a:lumMod val="85000"/>
                    <a:lumOff val="15000"/>
                  </a:schemeClr>
                </a:solidFill>
              </a:rPr>
              <a:t>Have </a:t>
            </a:r>
            <a:r>
              <a:rPr lang="en-US" i="1" dirty="0">
                <a:solidFill>
                  <a:schemeClr val="tx1">
                    <a:lumMod val="85000"/>
                    <a:lumOff val="15000"/>
                  </a:schemeClr>
                </a:solidFill>
              </a:rPr>
              <a:t>completed documentation and signed </a:t>
            </a:r>
            <a:r>
              <a:rPr lang="en-US" dirty="0">
                <a:solidFill>
                  <a:schemeClr val="tx1">
                    <a:lumMod val="85000"/>
                    <a:lumOff val="15000"/>
                  </a:schemeClr>
                </a:solidFill>
              </a:rPr>
              <a:t>with updated images/studies if needed</a:t>
            </a:r>
          </a:p>
          <a:p>
            <a:pPr marL="0" indent="0">
              <a:buNone/>
            </a:pPr>
            <a:r>
              <a:rPr lang="en-US" dirty="0">
                <a:solidFill>
                  <a:schemeClr val="tx1">
                    <a:lumMod val="85000"/>
                    <a:lumOff val="15000"/>
                  </a:schemeClr>
                </a:solidFill>
              </a:rPr>
              <a:t>	</a:t>
            </a:r>
          </a:p>
          <a:p>
            <a:r>
              <a:rPr lang="en-US" b="1" dirty="0">
                <a:solidFill>
                  <a:srgbClr val="FF0000"/>
                </a:solidFill>
              </a:rPr>
              <a:t>Make sure note reflects the reason for the referral and mentions inclusion within the order of pertinent pictures and/or studies </a:t>
            </a:r>
          </a:p>
          <a:p>
            <a:pPr marL="0" indent="0">
              <a:buNone/>
            </a:pPr>
            <a:endParaRPr lang="en-US" b="1" dirty="0">
              <a:solidFill>
                <a:srgbClr val="FF0000"/>
              </a:solidFill>
            </a:endParaRPr>
          </a:p>
          <a:p>
            <a:r>
              <a:rPr lang="en-US" dirty="0">
                <a:solidFill>
                  <a:srgbClr val="FF0000"/>
                </a:solidFill>
              </a:rPr>
              <a:t>STAT</a:t>
            </a:r>
            <a:r>
              <a:rPr lang="en-US" dirty="0">
                <a:solidFill>
                  <a:schemeClr val="tx1">
                    <a:lumMod val="85000"/>
                    <a:lumOff val="15000"/>
                  </a:schemeClr>
                </a:solidFill>
              </a:rPr>
              <a:t> referrals: STAT referrals MUST have a provider-to-provider conversation with the ANMC Specialists attending/doc on-call. This conversation should be saved to chart. Let CM know you have placed a STAT by TigerText. Make sure notes are signed and images/studies are loaded into MultiMedia Manager prior to contacting CM. If these steps are not followed, there will be a delay in care.  </a:t>
            </a:r>
          </a:p>
          <a:p>
            <a:pPr marL="0" indent="0">
              <a:buNone/>
            </a:pPr>
            <a:r>
              <a:rPr lang="en-US" dirty="0">
                <a:solidFill>
                  <a:schemeClr val="tx1">
                    <a:lumMod val="85000"/>
                    <a:lumOff val="15000"/>
                  </a:schemeClr>
                </a:solidFill>
              </a:rPr>
              <a:t> </a:t>
            </a:r>
          </a:p>
          <a:p>
            <a:r>
              <a:rPr lang="en-US" dirty="0">
                <a:solidFill>
                  <a:schemeClr val="tx1">
                    <a:lumMod val="85000"/>
                    <a:lumOff val="15000"/>
                  </a:schemeClr>
                </a:solidFill>
              </a:rPr>
              <a:t>If pt.. is beneficiary, and they want a non-ANMC second opinion (Medicaid/Medicare), inform the patient that they will be financially responsible for whatever Medicaid or any external insurance they have, does not pay for. </a:t>
            </a:r>
          </a:p>
        </p:txBody>
      </p:sp>
    </p:spTree>
    <p:extLst>
      <p:ext uri="{BB962C8B-B14F-4D97-AF65-F5344CB8AC3E}">
        <p14:creationId xmlns:p14="http://schemas.microsoft.com/office/powerpoint/2010/main" val="72243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6571"/>
            <a:ext cx="8596668" cy="659081"/>
          </a:xfrm>
        </p:spPr>
        <p:txBody>
          <a:bodyPr/>
          <a:lstStyle/>
          <a:p>
            <a:r>
              <a:rPr lang="en-US" dirty="0"/>
              <a:t>Referrals 101: General information</a:t>
            </a:r>
          </a:p>
        </p:txBody>
      </p:sp>
      <p:sp>
        <p:nvSpPr>
          <p:cNvPr id="3" name="Content Placeholder 2"/>
          <p:cNvSpPr>
            <a:spLocks noGrp="1"/>
          </p:cNvSpPr>
          <p:nvPr>
            <p:ph idx="1"/>
          </p:nvPr>
        </p:nvSpPr>
        <p:spPr>
          <a:xfrm>
            <a:off x="677334" y="1235035"/>
            <a:ext cx="8596668" cy="5296394"/>
          </a:xfrm>
        </p:spPr>
        <p:txBody>
          <a:bodyPr>
            <a:normAutofit/>
          </a:bodyPr>
          <a:lstStyle/>
          <a:p>
            <a:r>
              <a:rPr lang="en-US" dirty="0"/>
              <a:t>Do not enter multiple referrals for the same issue within a one year period.    </a:t>
            </a:r>
            <a:r>
              <a:rPr lang="en-US" i="1" dirty="0"/>
              <a:t>–This will actually cause delays- Please check the Documentation filter - shown in a subsequent slide- for any prior referrals sent first.  </a:t>
            </a:r>
          </a:p>
          <a:p>
            <a:r>
              <a:rPr lang="en-US" b="1" dirty="0"/>
              <a:t>*PLEASE NOTE* </a:t>
            </a:r>
            <a:r>
              <a:rPr lang="en-US" dirty="0"/>
              <a:t>Case Management can not make ANMC appointments for patients. </a:t>
            </a:r>
            <a:r>
              <a:rPr lang="en-US" b="1" u="sng" dirty="0"/>
              <a:t>Please, educate patients to call ANMC services for updates/appointments while you are making the referral order!</a:t>
            </a:r>
            <a:r>
              <a:rPr lang="en-US" b="1" i="1" dirty="0"/>
              <a:t> </a:t>
            </a:r>
            <a:r>
              <a:rPr lang="en-US" dirty="0"/>
              <a:t>The number for the service is included within the referral order itself.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303449A1-B0AB-4231-9D8C-F4A85E71C447}"/>
              </a:ext>
            </a:extLst>
          </p:cNvPr>
          <p:cNvPicPr>
            <a:picLocks noChangeAspect="1"/>
          </p:cNvPicPr>
          <p:nvPr/>
        </p:nvPicPr>
        <p:blipFill>
          <a:blip r:embed="rId2"/>
          <a:stretch>
            <a:fillRect/>
          </a:stretch>
        </p:blipFill>
        <p:spPr>
          <a:xfrm>
            <a:off x="2639787" y="3681352"/>
            <a:ext cx="4038600" cy="2400300"/>
          </a:xfrm>
          <a:prstGeom prst="rect">
            <a:avLst/>
          </a:prstGeom>
        </p:spPr>
      </p:pic>
    </p:spTree>
    <p:extLst>
      <p:ext uri="{BB962C8B-B14F-4D97-AF65-F5344CB8AC3E}">
        <p14:creationId xmlns:p14="http://schemas.microsoft.com/office/powerpoint/2010/main" val="387911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26571"/>
            <a:ext cx="9772954" cy="609094"/>
          </a:xfrm>
        </p:spPr>
        <p:txBody>
          <a:bodyPr>
            <a:normAutofit fontScale="90000"/>
          </a:bodyPr>
          <a:lstStyle/>
          <a:p>
            <a:pPr algn="ctr"/>
            <a:r>
              <a:rPr lang="en-US" dirty="0"/>
              <a:t>Internal Referrals to YKHC Departments: </a:t>
            </a:r>
            <a:r>
              <a:rPr lang="en-US" dirty="0">
                <a:solidFill>
                  <a:schemeClr val="tx1"/>
                </a:solidFill>
              </a:rPr>
              <a:t>Dental</a:t>
            </a:r>
          </a:p>
        </p:txBody>
      </p:sp>
      <p:sp>
        <p:nvSpPr>
          <p:cNvPr id="3" name="Content Placeholder 2"/>
          <p:cNvSpPr>
            <a:spLocks noGrp="1"/>
          </p:cNvSpPr>
          <p:nvPr>
            <p:ph idx="1"/>
          </p:nvPr>
        </p:nvSpPr>
        <p:spPr>
          <a:xfrm>
            <a:off x="677334" y="1235035"/>
            <a:ext cx="8596668" cy="5296394"/>
          </a:xfrm>
        </p:spPr>
        <p:txBody>
          <a:bodyPr>
            <a:normAutofit/>
          </a:bodyPr>
          <a:lstStyle/>
          <a:p>
            <a:pPr lvl="0"/>
            <a:r>
              <a:rPr lang="en-US" b="1" dirty="0"/>
              <a:t>Urgent dental needs: </a:t>
            </a:r>
          </a:p>
          <a:p>
            <a:r>
              <a:rPr lang="en-US" dirty="0"/>
              <a:t>Bethel patients: Welcome to walk in to dental to be seen. 2 providers covering walk-ins. If patient has patience and is willing to sit in the waiting room they can likely be seen the same day without any need for referral. </a:t>
            </a:r>
          </a:p>
          <a:p>
            <a:r>
              <a:rPr lang="en-US" dirty="0"/>
              <a:t>Urgent needs from Villages: Send a message to the dental team in Tiger Text to the ‘Emergency Dental Consult’  </a:t>
            </a:r>
          </a:p>
          <a:p>
            <a:endParaRPr lang="en-US" dirty="0"/>
          </a:p>
          <a:p>
            <a:r>
              <a:rPr lang="en-US" i="1" dirty="0"/>
              <a:t>Alternatively, a consult can always be done with dental during work hours (8am-6pm) by calling the dental front desk (x6229) and asking to speak with the </a:t>
            </a:r>
            <a:r>
              <a:rPr lang="en-US" i="1" u="sng" dirty="0"/>
              <a:t>Triage Dentist.</a:t>
            </a:r>
            <a:endParaRPr lang="en-US" dirty="0"/>
          </a:p>
          <a:p>
            <a:pPr lvl="0"/>
            <a:r>
              <a:rPr lang="en-US" b="1" dirty="0"/>
              <a:t>Non-urgent dental needs:</a:t>
            </a:r>
            <a:r>
              <a:rPr lang="en-US" dirty="0"/>
              <a:t> </a:t>
            </a:r>
          </a:p>
          <a:p>
            <a:r>
              <a:rPr lang="en-US" dirty="0"/>
              <a:t>advise your patient to call our front desk to schedule**. (For the best chances of getting an appointment call promptly at 9am Monday-Thursday). Number is 907-543-6229. </a:t>
            </a:r>
          </a:p>
          <a:p>
            <a:pPr marL="0" indent="0">
              <a:buNone/>
            </a:pPr>
            <a:endParaRPr lang="en-US" dirty="0"/>
          </a:p>
        </p:txBody>
      </p:sp>
      <p:pic>
        <p:nvPicPr>
          <p:cNvPr id="4" name="Picture 3">
            <a:extLst>
              <a:ext uri="{FF2B5EF4-FFF2-40B4-BE49-F238E27FC236}">
                <a16:creationId xmlns:a16="http://schemas.microsoft.com/office/drawing/2014/main" id="{DEFC7501-3B45-4CF9-9241-3F7684026CBE}"/>
              </a:ext>
            </a:extLst>
          </p:cNvPr>
          <p:cNvPicPr>
            <a:picLocks noChangeAspect="1"/>
          </p:cNvPicPr>
          <p:nvPr/>
        </p:nvPicPr>
        <p:blipFill>
          <a:blip r:embed="rId2"/>
          <a:stretch>
            <a:fillRect/>
          </a:stretch>
        </p:blipFill>
        <p:spPr>
          <a:xfrm>
            <a:off x="4975668" y="2957291"/>
            <a:ext cx="2952750" cy="390525"/>
          </a:xfrm>
          <a:prstGeom prst="rect">
            <a:avLst/>
          </a:prstGeom>
        </p:spPr>
      </p:pic>
    </p:spTree>
    <p:extLst>
      <p:ext uri="{BB962C8B-B14F-4D97-AF65-F5344CB8AC3E}">
        <p14:creationId xmlns:p14="http://schemas.microsoft.com/office/powerpoint/2010/main" val="396095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B7F93-BA75-431D-9785-561863468456}"/>
              </a:ext>
            </a:extLst>
          </p:cNvPr>
          <p:cNvSpPr/>
          <p:nvPr/>
        </p:nvSpPr>
        <p:spPr>
          <a:xfrm>
            <a:off x="154517" y="948690"/>
            <a:ext cx="9643731" cy="5909310"/>
          </a:xfrm>
          <a:prstGeom prst="rect">
            <a:avLst/>
          </a:prstGeom>
        </p:spPr>
        <p:txBody>
          <a:bodyPr wrap="square">
            <a:spAutoFit/>
          </a:bodyPr>
          <a:lstStyle/>
          <a:p>
            <a:r>
              <a:rPr lang="en-US" sz="1400" b="1" dirty="0">
                <a:latin typeface="Calibri" panose="020F0502020204030204" pitchFamily="34" charset="0"/>
                <a:ea typeface="Calibri" panose="020F0502020204030204" pitchFamily="34" charset="0"/>
              </a:rPr>
              <a:t>Routine Eye Exam</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Patients do not need a referral to schedule an appointment with Optometry if they are in Bethel</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If the patient has not been seen within the last year, patient can make an appointment at their earliest convenience</a:t>
            </a:r>
            <a:endParaRPr lang="en-US" sz="1200" dirty="0">
              <a:latin typeface="Calibri" panose="020F0502020204030204" pitchFamily="34" charset="0"/>
              <a:ea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sz="1400" dirty="0">
                <a:ea typeface="Times New Roman" panose="02020603050405020304" pitchFamily="18" charset="0"/>
              </a:rPr>
              <a:t>Bethel or Village based and would like to be seen in Bethel – pt. can call to schedule themselves or you can call 543-6336 while the patient is in the room with you </a:t>
            </a:r>
            <a:endParaRPr lang="en-US" sz="2000" dirty="0"/>
          </a:p>
          <a:p>
            <a:pPr marL="1143000" lvl="2" indent="-228600">
              <a:spcBef>
                <a:spcPts val="0"/>
              </a:spcBef>
              <a:spcAft>
                <a:spcPts val="0"/>
              </a:spcAft>
              <a:buFont typeface="Wingdings" panose="05000000000000000000" pitchFamily="2" charset="2"/>
              <a:buChar char=""/>
            </a:pPr>
            <a:r>
              <a:rPr lang="en-US" sz="2000" dirty="0">
                <a:ea typeface="Times New Roman" panose="02020603050405020304" pitchFamily="18" charset="0"/>
              </a:rPr>
              <a:t>If your patient needs to travel from the village to see Optometry:</a:t>
            </a:r>
            <a:endParaRPr lang="en-US" sz="2000" dirty="0"/>
          </a:p>
          <a:p>
            <a:pPr marL="1600200" marR="0" lvl="3" indent="-2286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Travel will need two things:</a:t>
            </a:r>
            <a:endParaRPr lang="en-US" sz="1200" dirty="0">
              <a:latin typeface="Calibri" panose="020F0502020204030204" pitchFamily="34" charset="0"/>
              <a:ea typeface="Calibri" panose="020F0502020204030204" pitchFamily="34" charset="0"/>
            </a:endParaRPr>
          </a:p>
          <a:p>
            <a:pPr marL="2057400" marR="0" lvl="4" indent="-22860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Diagnosis - You will need to state in your note why they need to be seen with Optometry </a:t>
            </a:r>
            <a:endParaRPr lang="en-US" sz="1200" dirty="0">
              <a:latin typeface="Calibri" panose="020F0502020204030204" pitchFamily="34" charset="0"/>
              <a:ea typeface="Calibri" panose="020F0502020204030204" pitchFamily="34" charset="0"/>
            </a:endParaRPr>
          </a:p>
          <a:p>
            <a:pPr marL="2057400" marR="0" lvl="4" indent="-22860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Referring Provider – this does not have to be an optometrist, it can be any provider or patient can be seen with a HA and we will be the referring provider via RMT</a:t>
            </a:r>
            <a:endParaRPr lang="en-US" sz="1200" dirty="0">
              <a:latin typeface="Calibri" panose="020F0502020204030204" pitchFamily="34" charset="0"/>
              <a:ea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US" sz="1400" dirty="0">
                <a:ea typeface="Times New Roman" panose="02020603050405020304" pitchFamily="18" charset="0"/>
              </a:rPr>
              <a:t>Village based and would like to be seen in the village – Refer patient to “Optometry Village Routine” and we will see them on our next trip out to their village - </a:t>
            </a:r>
            <a:endParaRPr lang="en-US" sz="2000" dirty="0"/>
          </a:p>
          <a:p>
            <a:r>
              <a:rPr lang="en-US" sz="1400" b="1" dirty="0">
                <a:latin typeface="Calibri" panose="020F0502020204030204" pitchFamily="34" charset="0"/>
                <a:ea typeface="Calibri" panose="020F0502020204030204" pitchFamily="34" charset="0"/>
              </a:rPr>
              <a:t>Red Eye Evaluation</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Gather all information required from the consultation check list prior to consultation</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latin typeface="Calibri" panose="020F0502020204030204" pitchFamily="34" charset="0"/>
                <a:ea typeface="Times New Roman" panose="02020603050405020304" pitchFamily="18" charset="0"/>
              </a:rPr>
              <a:t>Send pictures </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b="1" dirty="0">
                <a:solidFill>
                  <a:srgbClr val="FF0000"/>
                </a:solidFill>
                <a:latin typeface="Calibri" panose="020F0502020204030204" pitchFamily="34" charset="0"/>
                <a:ea typeface="Times New Roman" panose="02020603050405020304" pitchFamily="18" charset="0"/>
              </a:rPr>
              <a:t>Consult Optometry On-Call via TigerText before sending any urgent/emergent village patients to Bethel</a:t>
            </a:r>
            <a:endParaRPr lang="en-US" sz="1200" dirty="0">
              <a:solidFill>
                <a:srgbClr val="FF0000"/>
              </a:solidFill>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 </a:t>
            </a:r>
          </a:p>
          <a:p>
            <a:r>
              <a:rPr lang="en-US" sz="1200" dirty="0">
                <a:latin typeface="Calibri" panose="020F0502020204030204" pitchFamily="34" charset="0"/>
                <a:ea typeface="Calibri" panose="020F0502020204030204" pitchFamily="34" charset="0"/>
              </a:rPr>
              <a:t>The fastest way for a provider to get a patient scheduled with Optometry is to call 543-6336 while seeing the patient</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Patients leave with an appointment time and date</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Immediately after our front desk team schedules the patient, the appointment information is emailed to travel for processing, and </a:t>
            </a:r>
            <a:r>
              <a:rPr lang="en-US" sz="1200" dirty="0" err="1">
                <a:latin typeface="Calibri" panose="020F0502020204030204" pitchFamily="34" charset="0"/>
                <a:ea typeface="Times New Roman" panose="02020603050405020304" pitchFamily="18" charset="0"/>
              </a:rPr>
              <a:t>cc’ed</a:t>
            </a:r>
            <a:r>
              <a:rPr lang="en-US" sz="1200" dirty="0">
                <a:latin typeface="Calibri" panose="020F0502020204030204" pitchFamily="34" charset="0"/>
                <a:ea typeface="Times New Roman" panose="02020603050405020304" pitchFamily="18" charset="0"/>
              </a:rPr>
              <a:t> to the patient’s village clinic</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All travel questions or concerns should be addressed with the travel department or the village clinic</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Patients should be encouraged to follow up with either their village clinic or travel if they have not received flight information a few days prior to their appointment</a:t>
            </a:r>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 </a:t>
            </a:r>
          </a:p>
          <a:p>
            <a:r>
              <a:rPr lang="en-US" sz="1200" dirty="0">
                <a:latin typeface="Calibri" panose="020F0502020204030204" pitchFamily="34" charset="0"/>
                <a:ea typeface="Calibri" panose="020F0502020204030204" pitchFamily="34" charset="0"/>
              </a:rPr>
              <a:t>If you don’t reach someone at the front desk right away, please try calling back.  If you are unable to reach someone and your patient needs to leave (or if this is after hours or during weekends), you can TigerText the Optometrist on-call with the following information:</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Times New Roman" panose="02020603050405020304" pitchFamily="18" charset="0"/>
              </a:rPr>
              <a:t>Patient Name, DOB, phone number, and reason for exam. You will be noted as the referring provider.  We can then forward this to our front desk to schedule.</a:t>
            </a:r>
            <a:r>
              <a:rPr lang="en-US" sz="1100" dirty="0">
                <a:latin typeface="Calibri" panose="020F0502020204030204" pitchFamily="34" charset="0"/>
                <a:ea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p:txBody>
      </p:sp>
      <p:sp>
        <p:nvSpPr>
          <p:cNvPr id="6" name="Title 1">
            <a:extLst>
              <a:ext uri="{FF2B5EF4-FFF2-40B4-BE49-F238E27FC236}">
                <a16:creationId xmlns:a16="http://schemas.microsoft.com/office/drawing/2014/main" id="{F0DD6776-A28C-4DDA-8B38-BD3EE5918AD2}"/>
              </a:ext>
            </a:extLst>
          </p:cNvPr>
          <p:cNvSpPr>
            <a:spLocks noGrp="1"/>
          </p:cNvSpPr>
          <p:nvPr>
            <p:ph type="title"/>
          </p:nvPr>
        </p:nvSpPr>
        <p:spPr>
          <a:xfrm>
            <a:off x="677333" y="180304"/>
            <a:ext cx="9772954" cy="755361"/>
          </a:xfrm>
        </p:spPr>
        <p:txBody>
          <a:bodyPr>
            <a:normAutofit fontScale="90000"/>
          </a:bodyPr>
          <a:lstStyle/>
          <a:p>
            <a:r>
              <a:rPr lang="en-US" dirty="0"/>
              <a:t>Internal Referrals to YKHC Departments: </a:t>
            </a:r>
            <a:r>
              <a:rPr lang="en-US" dirty="0">
                <a:solidFill>
                  <a:schemeClr val="tx1"/>
                </a:solidFill>
              </a:rPr>
              <a:t>Optometry</a:t>
            </a:r>
          </a:p>
        </p:txBody>
      </p:sp>
      <p:pic>
        <p:nvPicPr>
          <p:cNvPr id="2" name="Picture 1">
            <a:extLst>
              <a:ext uri="{FF2B5EF4-FFF2-40B4-BE49-F238E27FC236}">
                <a16:creationId xmlns:a16="http://schemas.microsoft.com/office/drawing/2014/main" id="{721F9E59-4E94-42E6-8116-32F3697DE8B5}"/>
              </a:ext>
            </a:extLst>
          </p:cNvPr>
          <p:cNvPicPr>
            <a:picLocks noChangeAspect="1"/>
          </p:cNvPicPr>
          <p:nvPr/>
        </p:nvPicPr>
        <p:blipFill>
          <a:blip r:embed="rId2"/>
          <a:stretch>
            <a:fillRect/>
          </a:stretch>
        </p:blipFill>
        <p:spPr>
          <a:xfrm>
            <a:off x="9178335" y="3328544"/>
            <a:ext cx="2724150" cy="923925"/>
          </a:xfrm>
          <a:prstGeom prst="rect">
            <a:avLst/>
          </a:prstGeom>
        </p:spPr>
      </p:pic>
      <p:cxnSp>
        <p:nvCxnSpPr>
          <p:cNvPr id="5" name="Straight Arrow Connector 4">
            <a:extLst>
              <a:ext uri="{FF2B5EF4-FFF2-40B4-BE49-F238E27FC236}">
                <a16:creationId xmlns:a16="http://schemas.microsoft.com/office/drawing/2014/main" id="{804CCCA5-46B7-4B5F-8208-570B07AF7282}"/>
              </a:ext>
            </a:extLst>
          </p:cNvPr>
          <p:cNvCxnSpPr/>
          <p:nvPr/>
        </p:nvCxnSpPr>
        <p:spPr>
          <a:xfrm>
            <a:off x="5156791" y="3429000"/>
            <a:ext cx="3902149" cy="26049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86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1F97-FB1A-49AE-8B31-C0B95AC224C7}"/>
              </a:ext>
            </a:extLst>
          </p:cNvPr>
          <p:cNvSpPr>
            <a:spLocks noGrp="1"/>
          </p:cNvSpPr>
          <p:nvPr>
            <p:ph type="title"/>
          </p:nvPr>
        </p:nvSpPr>
        <p:spPr>
          <a:xfrm>
            <a:off x="677334" y="206062"/>
            <a:ext cx="8596668" cy="1101743"/>
          </a:xfrm>
        </p:spPr>
        <p:txBody>
          <a:bodyPr>
            <a:normAutofit fontScale="90000"/>
          </a:bodyPr>
          <a:lstStyle/>
          <a:p>
            <a:pPr algn="ctr"/>
            <a:r>
              <a:rPr lang="en-US" sz="3200" dirty="0"/>
              <a:t>Internal Referrals: YKHC Departments – </a:t>
            </a:r>
            <a:r>
              <a:rPr lang="en-US" sz="3200" dirty="0">
                <a:solidFill>
                  <a:schemeClr val="tx1"/>
                </a:solidFill>
              </a:rPr>
              <a:t>Audiology, Diabetes (SDPI Grant), Physical Therapy</a:t>
            </a:r>
          </a:p>
        </p:txBody>
      </p:sp>
      <p:sp>
        <p:nvSpPr>
          <p:cNvPr id="3" name="Content Placeholder 2">
            <a:extLst>
              <a:ext uri="{FF2B5EF4-FFF2-40B4-BE49-F238E27FC236}">
                <a16:creationId xmlns:a16="http://schemas.microsoft.com/office/drawing/2014/main" id="{1F3DD168-9B9B-4B69-8C09-2DE9768F98AF}"/>
              </a:ext>
            </a:extLst>
          </p:cNvPr>
          <p:cNvSpPr>
            <a:spLocks noGrp="1"/>
          </p:cNvSpPr>
          <p:nvPr>
            <p:ph idx="1"/>
          </p:nvPr>
        </p:nvSpPr>
        <p:spPr>
          <a:xfrm>
            <a:off x="677334" y="1403498"/>
            <a:ext cx="8596668" cy="4944139"/>
          </a:xfrm>
        </p:spPr>
        <p:txBody>
          <a:bodyPr>
            <a:normAutofit/>
          </a:bodyPr>
          <a:lstStyle/>
          <a:p>
            <a:pPr marL="0" indent="0">
              <a:buNone/>
            </a:pPr>
            <a:endParaRPr lang="en-US" dirty="0"/>
          </a:p>
          <a:p>
            <a:r>
              <a:rPr lang="en-US" dirty="0"/>
              <a:t>Audiology – All Audiology and </a:t>
            </a:r>
            <a:r>
              <a:rPr lang="en-US" i="1" u="sng" dirty="0"/>
              <a:t>ear-related</a:t>
            </a:r>
            <a:r>
              <a:rPr lang="en-US" u="sng" dirty="0"/>
              <a:t> ENT referrals </a:t>
            </a:r>
            <a:r>
              <a:rPr lang="en-US" dirty="0"/>
              <a:t>are sent to “Refer to Audiology Internal”. For questions; TT “Audiology Team” role. </a:t>
            </a:r>
          </a:p>
          <a:p>
            <a:endParaRPr lang="en-US" dirty="0"/>
          </a:p>
          <a:p>
            <a:r>
              <a:rPr lang="en-US" dirty="0"/>
              <a:t>Diabetes (SDPI Program) – Multiple referral types, including Provider visits, Self-Management &amp; Medical Nutrition Therapy. Please reach out to Diabetes department via TT at: </a:t>
            </a:r>
          </a:p>
          <a:p>
            <a:endParaRPr lang="en-US" dirty="0"/>
          </a:p>
          <a:p>
            <a:r>
              <a:rPr lang="en-US" dirty="0"/>
              <a:t>Physical Therapy -  Case Manager: Keira Gefroh</a:t>
            </a:r>
          </a:p>
          <a:p>
            <a:pPr lvl="1"/>
            <a:r>
              <a:rPr lang="en-US" dirty="0"/>
              <a:t>Use ‘Refer to Physical/Occupational/Wound Therapy Internal’ and ‘Refer to Speech Therapy Internal’. All internal/external referrals will be managed by Physical Therapy department. </a:t>
            </a:r>
          </a:p>
          <a:p>
            <a:endParaRPr lang="en-US" dirty="0"/>
          </a:p>
        </p:txBody>
      </p:sp>
      <p:pic>
        <p:nvPicPr>
          <p:cNvPr id="4" name="Picture 3">
            <a:extLst>
              <a:ext uri="{FF2B5EF4-FFF2-40B4-BE49-F238E27FC236}">
                <a16:creationId xmlns:a16="http://schemas.microsoft.com/office/drawing/2014/main" id="{E1C994B6-37DA-44C1-9254-8C38C9D1BA11}"/>
              </a:ext>
            </a:extLst>
          </p:cNvPr>
          <p:cNvPicPr>
            <a:picLocks noChangeAspect="1"/>
          </p:cNvPicPr>
          <p:nvPr/>
        </p:nvPicPr>
        <p:blipFill>
          <a:blip r:embed="rId2"/>
          <a:stretch>
            <a:fillRect/>
          </a:stretch>
        </p:blipFill>
        <p:spPr>
          <a:xfrm>
            <a:off x="3516718" y="3429000"/>
            <a:ext cx="3733800" cy="561975"/>
          </a:xfrm>
          <a:prstGeom prst="rect">
            <a:avLst/>
          </a:prstGeom>
        </p:spPr>
      </p:pic>
    </p:spTree>
    <p:extLst>
      <p:ext uri="{BB962C8B-B14F-4D97-AF65-F5344CB8AC3E}">
        <p14:creationId xmlns:p14="http://schemas.microsoft.com/office/powerpoint/2010/main" val="306278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AF9F-8C0D-4C90-BFB7-85E9B246FB04}"/>
              </a:ext>
            </a:extLst>
          </p:cNvPr>
          <p:cNvSpPr>
            <a:spLocks noGrp="1"/>
          </p:cNvSpPr>
          <p:nvPr>
            <p:ph type="title"/>
          </p:nvPr>
        </p:nvSpPr>
        <p:spPr>
          <a:xfrm>
            <a:off x="677334" y="318977"/>
            <a:ext cx="9083354" cy="967563"/>
          </a:xfrm>
        </p:spPr>
        <p:txBody>
          <a:bodyPr>
            <a:normAutofit fontScale="90000"/>
          </a:bodyPr>
          <a:lstStyle/>
          <a:p>
            <a:r>
              <a:rPr lang="en-US" dirty="0"/>
              <a:t>External Referral Order Guidelines by Service: </a:t>
            </a:r>
          </a:p>
        </p:txBody>
      </p:sp>
      <p:sp>
        <p:nvSpPr>
          <p:cNvPr id="3" name="Content Placeholder 2">
            <a:extLst>
              <a:ext uri="{FF2B5EF4-FFF2-40B4-BE49-F238E27FC236}">
                <a16:creationId xmlns:a16="http://schemas.microsoft.com/office/drawing/2014/main" id="{0DFA556E-A07B-4DD4-A135-C4B5883ACF31}"/>
              </a:ext>
            </a:extLst>
          </p:cNvPr>
          <p:cNvSpPr>
            <a:spLocks noGrp="1"/>
          </p:cNvSpPr>
          <p:nvPr>
            <p:ph idx="1"/>
          </p:nvPr>
        </p:nvSpPr>
        <p:spPr>
          <a:xfrm>
            <a:off x="677334" y="1371600"/>
            <a:ext cx="8596668" cy="4669762"/>
          </a:xfrm>
        </p:spPr>
        <p:txBody>
          <a:bodyPr>
            <a:normAutofit lnSpcReduction="10000"/>
          </a:bodyPr>
          <a:lstStyle/>
          <a:p>
            <a:r>
              <a:rPr lang="en-US" dirty="0"/>
              <a:t>Cardiology: EKG IS REQUIRED, labs, Chest X-ray if indicated </a:t>
            </a:r>
          </a:p>
          <a:p>
            <a:r>
              <a:rPr lang="en-US" dirty="0"/>
              <a:t>Dermatology: PICTURES are REQUIRED with all derm referrals, also remember to list treatments/medications previously tried </a:t>
            </a:r>
          </a:p>
          <a:p>
            <a:r>
              <a:rPr lang="en-US" dirty="0"/>
              <a:t>Endocrinology: Consider TSH, T3, Free T4</a:t>
            </a:r>
          </a:p>
          <a:p>
            <a:r>
              <a:rPr lang="en-US" dirty="0"/>
              <a:t>Hepatology: Liver US, Liver Panel, Hep B panel if patient has Hep B </a:t>
            </a:r>
          </a:p>
          <a:p>
            <a:r>
              <a:rPr lang="en-US" dirty="0"/>
              <a:t>MRI- Refer to Internal Medicine External, please answer all yes/no questions on order. These are required for MRI order </a:t>
            </a:r>
          </a:p>
          <a:p>
            <a:r>
              <a:rPr lang="en-US" dirty="0"/>
              <a:t>Neurology: CT or other imaging within last 6 months </a:t>
            </a:r>
          </a:p>
          <a:p>
            <a:r>
              <a:rPr lang="en-US" dirty="0"/>
              <a:t>Neurosurgery: X-ray within last 6 months required </a:t>
            </a:r>
          </a:p>
          <a:p>
            <a:r>
              <a:rPr lang="en-US" dirty="0"/>
              <a:t>Nephrology- Renal US, Renal panel, UA, UPCR, CBC Ortho- current X-rays </a:t>
            </a:r>
          </a:p>
          <a:p>
            <a:r>
              <a:rPr lang="en-US" dirty="0"/>
              <a:t>Pulmonology: CXR, AFBx3, QuantiFERON, sputum culture, CBC, CMP (other labs as needed) </a:t>
            </a:r>
          </a:p>
          <a:p>
            <a:r>
              <a:rPr lang="en-US" dirty="0"/>
              <a:t>Rheumatology: X-rays if deformities present, labs: CBC, CMP, CRP, ESR </a:t>
            </a:r>
          </a:p>
          <a:p>
            <a:endParaRPr lang="en-US" dirty="0"/>
          </a:p>
        </p:txBody>
      </p:sp>
    </p:spTree>
    <p:extLst>
      <p:ext uri="{BB962C8B-B14F-4D97-AF65-F5344CB8AC3E}">
        <p14:creationId xmlns:p14="http://schemas.microsoft.com/office/powerpoint/2010/main" val="334317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AF9F-8C0D-4C90-BFB7-85E9B246FB04}"/>
              </a:ext>
            </a:extLst>
          </p:cNvPr>
          <p:cNvSpPr>
            <a:spLocks noGrp="1"/>
          </p:cNvSpPr>
          <p:nvPr>
            <p:ph type="title"/>
          </p:nvPr>
        </p:nvSpPr>
        <p:spPr>
          <a:xfrm>
            <a:off x="677334" y="393405"/>
            <a:ext cx="8596668" cy="893135"/>
          </a:xfrm>
        </p:spPr>
        <p:txBody>
          <a:bodyPr>
            <a:normAutofit fontScale="90000"/>
          </a:bodyPr>
          <a:lstStyle/>
          <a:p>
            <a:r>
              <a:rPr lang="en-US" dirty="0"/>
              <a:t>Current Referral Order Guidelines by Service: </a:t>
            </a:r>
          </a:p>
        </p:txBody>
      </p:sp>
      <p:sp>
        <p:nvSpPr>
          <p:cNvPr id="3" name="Content Placeholder 2">
            <a:extLst>
              <a:ext uri="{FF2B5EF4-FFF2-40B4-BE49-F238E27FC236}">
                <a16:creationId xmlns:a16="http://schemas.microsoft.com/office/drawing/2014/main" id="{0DFA556E-A07B-4DD4-A135-C4B5883ACF31}"/>
              </a:ext>
            </a:extLst>
          </p:cNvPr>
          <p:cNvSpPr>
            <a:spLocks noGrp="1"/>
          </p:cNvSpPr>
          <p:nvPr>
            <p:ph idx="1"/>
          </p:nvPr>
        </p:nvSpPr>
        <p:spPr>
          <a:xfrm>
            <a:off x="677334" y="1127051"/>
            <a:ext cx="8596668" cy="5443870"/>
          </a:xfrm>
        </p:spPr>
        <p:txBody>
          <a:bodyPr>
            <a:normAutofit fontScale="77500" lnSpcReduction="20000"/>
          </a:bodyPr>
          <a:lstStyle/>
          <a:p>
            <a:r>
              <a:rPr lang="en-US" sz="2100" dirty="0"/>
              <a:t>Surgery- Please pay attention to order. REFER to Adult Surgery External (No EGD/CS) – all other surgery referrals. For EGD/CS – please order Refer to Adult Surgery External (only EGD/CS) DO NOT order a GI referral for EGD/CS. </a:t>
            </a:r>
          </a:p>
          <a:p>
            <a:r>
              <a:rPr lang="en-US" sz="2100" dirty="0"/>
              <a:t>Urology – UA, Urine Protein/Creatinine, Renal US (if indicated), -If referring for sterilization, Federal consent to sterilize is REQUIRED. Fill and sign with the patient at visit.- </a:t>
            </a:r>
            <a:r>
              <a:rPr lang="en-US" sz="2100" i="1" dirty="0"/>
              <a:t>ensure you are using the most recent consent form, or it will not be valid. *note this is separate from procedural consent*</a:t>
            </a:r>
          </a:p>
          <a:p>
            <a:r>
              <a:rPr lang="en-US" sz="2100" dirty="0"/>
              <a:t>Pain Management: </a:t>
            </a:r>
            <a:r>
              <a:rPr lang="en-US" sz="2100" i="1" dirty="0"/>
              <a:t>Multiple requirements, outlined in a following slide </a:t>
            </a:r>
          </a:p>
          <a:p>
            <a:r>
              <a:rPr lang="en-US" sz="2100" dirty="0"/>
              <a:t>Non-Beneficiaries • Referrals to Ortho, NSGY ( or anywhere that needs imaging)- Please order a disc from radiology for the patient to pick up to take with them to their appointment. • </a:t>
            </a:r>
          </a:p>
          <a:p>
            <a:r>
              <a:rPr lang="en-US" sz="2100" dirty="0"/>
              <a:t>Refer to other external: Please obtain info on where patient wants a referral sent. If they do not know- let them know to get started with the homework and be prepared with referral information (where they want to be seen) prior to CM or CM Assistant calling them.</a:t>
            </a:r>
          </a:p>
          <a:p>
            <a:r>
              <a:rPr lang="en-US" sz="2100" dirty="0"/>
              <a:t> Providers/Nurses can always google Providence Hospital, click on website, click on Find a Doctor, search for specialties, put in Anchorages Zip code or Bethel Zip code (just pick 500 miles if using Bethel zip code) and there will be a list of Providers and their offices and if they are accepting new patients, click on the provider you want and there will be a phone number to add to referral. A couple choices would be nice. Also let patient know that they will need to make sure that the office accepts their insurance.</a:t>
            </a:r>
          </a:p>
          <a:p>
            <a:endParaRPr lang="en-US" dirty="0"/>
          </a:p>
        </p:txBody>
      </p:sp>
    </p:spTree>
    <p:extLst>
      <p:ext uri="{BB962C8B-B14F-4D97-AF65-F5344CB8AC3E}">
        <p14:creationId xmlns:p14="http://schemas.microsoft.com/office/powerpoint/2010/main" val="88948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26A0-6A6D-4EE8-A7A0-2B5AC0C109C3}"/>
              </a:ext>
            </a:extLst>
          </p:cNvPr>
          <p:cNvSpPr>
            <a:spLocks noGrp="1"/>
          </p:cNvSpPr>
          <p:nvPr>
            <p:ph type="title"/>
          </p:nvPr>
        </p:nvSpPr>
        <p:spPr>
          <a:xfrm>
            <a:off x="308343" y="310575"/>
            <a:ext cx="9380697" cy="1127051"/>
          </a:xfrm>
        </p:spPr>
        <p:txBody>
          <a:bodyPr>
            <a:normAutofit fontScale="90000"/>
          </a:bodyPr>
          <a:lstStyle/>
          <a:p>
            <a:pPr algn="ctr"/>
            <a:r>
              <a:rPr lang="en-US" sz="2800" dirty="0"/>
              <a:t>Who do I Contact?</a:t>
            </a:r>
            <a:br>
              <a:rPr lang="en-US" sz="2800" dirty="0"/>
            </a:br>
            <a:r>
              <a:rPr lang="en-US" sz="2800" dirty="0"/>
              <a:t> </a:t>
            </a:r>
            <a:r>
              <a:rPr lang="en-US" sz="2800" i="1" dirty="0"/>
              <a:t>Check PowerChart “Banner Bar” for Patient Information First</a:t>
            </a:r>
          </a:p>
        </p:txBody>
      </p:sp>
      <p:pic>
        <p:nvPicPr>
          <p:cNvPr id="4" name="Content Placeholder 3">
            <a:extLst>
              <a:ext uri="{FF2B5EF4-FFF2-40B4-BE49-F238E27FC236}">
                <a16:creationId xmlns:a16="http://schemas.microsoft.com/office/drawing/2014/main" id="{570763C9-9F45-4A9F-A516-7B3623980DE5}"/>
              </a:ext>
            </a:extLst>
          </p:cNvPr>
          <p:cNvPicPr>
            <a:picLocks noGrp="1" noChangeAspect="1"/>
          </p:cNvPicPr>
          <p:nvPr>
            <p:ph idx="1"/>
          </p:nvPr>
        </p:nvPicPr>
        <p:blipFill>
          <a:blip r:embed="rId2"/>
          <a:stretch>
            <a:fillRect/>
          </a:stretch>
        </p:blipFill>
        <p:spPr>
          <a:xfrm>
            <a:off x="203680" y="3429000"/>
            <a:ext cx="11784640" cy="953870"/>
          </a:xfrm>
          <a:prstGeom prst="rect">
            <a:avLst/>
          </a:prstGeom>
        </p:spPr>
      </p:pic>
      <p:sp>
        <p:nvSpPr>
          <p:cNvPr id="5" name="TextBox 4">
            <a:extLst>
              <a:ext uri="{FF2B5EF4-FFF2-40B4-BE49-F238E27FC236}">
                <a16:creationId xmlns:a16="http://schemas.microsoft.com/office/drawing/2014/main" id="{E7A389F7-4F85-460D-9C33-27E802D1BEA3}"/>
              </a:ext>
            </a:extLst>
          </p:cNvPr>
          <p:cNvSpPr txBox="1"/>
          <p:nvPr/>
        </p:nvSpPr>
        <p:spPr>
          <a:xfrm>
            <a:off x="1318437" y="2583711"/>
            <a:ext cx="1961281" cy="646331"/>
          </a:xfrm>
          <a:prstGeom prst="rect">
            <a:avLst/>
          </a:prstGeom>
          <a:noFill/>
        </p:spPr>
        <p:txBody>
          <a:bodyPr wrap="square" rtlCol="0">
            <a:spAutoFit/>
          </a:bodyPr>
          <a:lstStyle/>
          <a:p>
            <a:r>
              <a:rPr lang="en-US" dirty="0"/>
              <a:t>The Patient POD is found here</a:t>
            </a:r>
          </a:p>
        </p:txBody>
      </p:sp>
      <p:sp>
        <p:nvSpPr>
          <p:cNvPr id="6" name="TextBox 5">
            <a:extLst>
              <a:ext uri="{FF2B5EF4-FFF2-40B4-BE49-F238E27FC236}">
                <a16:creationId xmlns:a16="http://schemas.microsoft.com/office/drawing/2014/main" id="{D8AD9930-DC77-491F-B994-3B0EC00A370C}"/>
              </a:ext>
            </a:extLst>
          </p:cNvPr>
          <p:cNvSpPr txBox="1"/>
          <p:nvPr/>
        </p:nvSpPr>
        <p:spPr>
          <a:xfrm>
            <a:off x="5454502" y="2564286"/>
            <a:ext cx="2307265" cy="646331"/>
          </a:xfrm>
          <a:prstGeom prst="rect">
            <a:avLst/>
          </a:prstGeom>
          <a:noFill/>
        </p:spPr>
        <p:txBody>
          <a:bodyPr wrap="square" rtlCol="0">
            <a:spAutoFit/>
          </a:bodyPr>
          <a:lstStyle/>
          <a:p>
            <a:r>
              <a:rPr lang="en-US" dirty="0"/>
              <a:t>Patient home village is found here</a:t>
            </a:r>
          </a:p>
        </p:txBody>
      </p:sp>
      <p:cxnSp>
        <p:nvCxnSpPr>
          <p:cNvPr id="8" name="Straight Arrow Connector 7">
            <a:extLst>
              <a:ext uri="{FF2B5EF4-FFF2-40B4-BE49-F238E27FC236}">
                <a16:creationId xmlns:a16="http://schemas.microsoft.com/office/drawing/2014/main" id="{6921A3DD-26FA-498F-9E33-62FCFCC217A4}"/>
              </a:ext>
            </a:extLst>
          </p:cNvPr>
          <p:cNvCxnSpPr>
            <a:cxnSpLocks/>
          </p:cNvCxnSpPr>
          <p:nvPr/>
        </p:nvCxnSpPr>
        <p:spPr>
          <a:xfrm>
            <a:off x="3200400" y="2992235"/>
            <a:ext cx="871870" cy="792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AC7BF06-927B-471B-AA74-37ECA558E808}"/>
              </a:ext>
            </a:extLst>
          </p:cNvPr>
          <p:cNvPicPr>
            <a:picLocks noChangeAspect="1"/>
          </p:cNvPicPr>
          <p:nvPr/>
        </p:nvPicPr>
        <p:blipFill>
          <a:blip r:embed="rId3"/>
          <a:stretch>
            <a:fillRect/>
          </a:stretch>
        </p:blipFill>
        <p:spPr>
          <a:xfrm>
            <a:off x="7158424" y="3044076"/>
            <a:ext cx="757624" cy="868354"/>
          </a:xfrm>
          <a:prstGeom prst="rect">
            <a:avLst/>
          </a:prstGeom>
        </p:spPr>
      </p:pic>
    </p:spTree>
    <p:extLst>
      <p:ext uri="{BB962C8B-B14F-4D97-AF65-F5344CB8AC3E}">
        <p14:creationId xmlns:p14="http://schemas.microsoft.com/office/powerpoint/2010/main" val="394661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AF9F-8C0D-4C90-BFB7-85E9B246FB04}"/>
              </a:ext>
            </a:extLst>
          </p:cNvPr>
          <p:cNvSpPr>
            <a:spLocks noGrp="1"/>
          </p:cNvSpPr>
          <p:nvPr>
            <p:ph type="title"/>
          </p:nvPr>
        </p:nvSpPr>
        <p:spPr>
          <a:xfrm>
            <a:off x="677334" y="393405"/>
            <a:ext cx="8596668" cy="893135"/>
          </a:xfrm>
        </p:spPr>
        <p:txBody>
          <a:bodyPr>
            <a:normAutofit fontScale="90000"/>
          </a:bodyPr>
          <a:lstStyle/>
          <a:p>
            <a:r>
              <a:rPr lang="en-US" dirty="0"/>
              <a:t>Current Referral Order Guidelines by Service: </a:t>
            </a:r>
          </a:p>
        </p:txBody>
      </p:sp>
      <p:sp>
        <p:nvSpPr>
          <p:cNvPr id="3" name="Content Placeholder 2">
            <a:extLst>
              <a:ext uri="{FF2B5EF4-FFF2-40B4-BE49-F238E27FC236}">
                <a16:creationId xmlns:a16="http://schemas.microsoft.com/office/drawing/2014/main" id="{0DFA556E-A07B-4DD4-A135-C4B5883ACF31}"/>
              </a:ext>
            </a:extLst>
          </p:cNvPr>
          <p:cNvSpPr>
            <a:spLocks noGrp="1"/>
          </p:cNvSpPr>
          <p:nvPr>
            <p:ph idx="1"/>
          </p:nvPr>
        </p:nvSpPr>
        <p:spPr>
          <a:xfrm>
            <a:off x="677334" y="1127051"/>
            <a:ext cx="8596668" cy="5443870"/>
          </a:xfrm>
        </p:spPr>
        <p:txBody>
          <a:bodyPr>
            <a:normAutofit/>
          </a:bodyPr>
          <a:lstStyle/>
          <a:p>
            <a:r>
              <a:rPr lang="en-US" sz="2100" dirty="0"/>
              <a:t>ANMC Orthopedics </a:t>
            </a:r>
          </a:p>
          <a:p>
            <a:r>
              <a:rPr lang="en-US" sz="2100" dirty="0"/>
              <a:t>Urgent/Emergent situations require a TELERAD </a:t>
            </a:r>
          </a:p>
          <a:p>
            <a:pPr lvl="1"/>
            <a:r>
              <a:rPr lang="en-US" sz="1900" dirty="0"/>
              <a:t>The TELERAD serves as ANMC Orthopedics referral. </a:t>
            </a:r>
            <a:r>
              <a:rPr lang="en-US" sz="1900" i="1" dirty="0"/>
              <a:t>Do not </a:t>
            </a:r>
            <a:r>
              <a:rPr lang="en-US" sz="1900" dirty="0"/>
              <a:t>also order a “refer to Orthopedics-External” if you have sent a TELERAD</a:t>
            </a:r>
          </a:p>
          <a:p>
            <a:pPr marL="457200" lvl="1" indent="0">
              <a:buNone/>
            </a:pPr>
            <a:endParaRPr lang="en-US" sz="1900" dirty="0"/>
          </a:p>
          <a:p>
            <a:r>
              <a:rPr lang="en-US" sz="2100" dirty="0"/>
              <a:t>Non urgent/chronic issues</a:t>
            </a:r>
          </a:p>
          <a:p>
            <a:pPr lvl="1"/>
            <a:r>
              <a:rPr lang="en-US" sz="1900" dirty="0"/>
              <a:t>if a TELERAD is not needed, you will need to place a ‘refer to Orthopedics- External’ and ensure you have you documentation signed and current XR studies so they can be sent to ANMC PACS system. </a:t>
            </a:r>
          </a:p>
          <a:p>
            <a:endParaRPr lang="en-US" dirty="0"/>
          </a:p>
        </p:txBody>
      </p:sp>
    </p:spTree>
    <p:extLst>
      <p:ext uri="{BB962C8B-B14F-4D97-AF65-F5344CB8AC3E}">
        <p14:creationId xmlns:p14="http://schemas.microsoft.com/office/powerpoint/2010/main" val="1456516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A9C3E-2ED7-42E6-AC36-7C8E2D058A31}"/>
              </a:ext>
            </a:extLst>
          </p:cNvPr>
          <p:cNvSpPr/>
          <p:nvPr/>
        </p:nvSpPr>
        <p:spPr>
          <a:xfrm>
            <a:off x="386366" y="146435"/>
            <a:ext cx="10264462" cy="6628418"/>
          </a:xfrm>
          <a:prstGeom prst="rect">
            <a:avLst/>
          </a:prstGeom>
        </p:spPr>
        <p:txBody>
          <a:bodyPr wrap="square">
            <a:spAutoFit/>
          </a:bodyPr>
          <a:lstStyle/>
          <a:p>
            <a:pPr marR="0" lvl="0">
              <a:lnSpc>
                <a:spcPct val="105000"/>
              </a:lnSpc>
              <a:spcBef>
                <a:spcPts val="0"/>
              </a:spcBef>
              <a:spcAft>
                <a:spcPts val="800"/>
              </a:spcAft>
              <a:buSzPts val="1000"/>
              <a:tabLst>
                <a:tab pos="457200" algn="l"/>
              </a:tabLst>
            </a:pPr>
            <a:r>
              <a:rPr lang="en-US" sz="3200" dirty="0">
                <a:solidFill>
                  <a:schemeClr val="accent1"/>
                </a:solidFill>
                <a:latin typeface="+mj-lt"/>
                <a:ea typeface="Times New Roman" panose="02020603050405020304" pitchFamily="18" charset="0"/>
              </a:rPr>
              <a:t>ANMC </a:t>
            </a:r>
            <a:r>
              <a:rPr lang="en-US" sz="3200" dirty="0" err="1">
                <a:solidFill>
                  <a:schemeClr val="accent1"/>
                </a:solidFill>
                <a:latin typeface="+mj-lt"/>
                <a:ea typeface="Times New Roman" panose="02020603050405020304" pitchFamily="18" charset="0"/>
              </a:rPr>
              <a:t>Telerad</a:t>
            </a:r>
            <a:r>
              <a:rPr lang="en-US" sz="3200" dirty="0">
                <a:solidFill>
                  <a:schemeClr val="accent1"/>
                </a:solidFill>
                <a:latin typeface="+mj-lt"/>
                <a:ea typeface="Times New Roman" panose="02020603050405020304" pitchFamily="18" charset="0"/>
              </a:rPr>
              <a:t> Process: </a:t>
            </a:r>
            <a:endParaRPr lang="en-US" sz="1600" dirty="0">
              <a:latin typeface="+mj-lt"/>
              <a:ea typeface="Times New Roman" panose="02020603050405020304" pitchFamily="18" charset="0"/>
            </a:endParaRPr>
          </a:p>
          <a:p>
            <a:pPr>
              <a:lnSpc>
                <a:spcPct val="105000"/>
              </a:lnSpc>
              <a:spcAft>
                <a:spcPts val="800"/>
              </a:spcAft>
              <a:buSzPts val="1000"/>
              <a:tabLst>
                <a:tab pos="457200" algn="l"/>
              </a:tabLst>
            </a:pPr>
            <a:r>
              <a:rPr lang="en-US" sz="1600" dirty="0">
                <a:latin typeface="+mj-lt"/>
                <a:ea typeface="Times New Roman" panose="02020603050405020304" pitchFamily="18" charset="0"/>
              </a:rPr>
              <a:t>You must use the following form when submitting a </a:t>
            </a:r>
            <a:r>
              <a:rPr lang="en-US" sz="1600" dirty="0" err="1">
                <a:latin typeface="+mj-lt"/>
                <a:ea typeface="Times New Roman" panose="02020603050405020304" pitchFamily="18" charset="0"/>
              </a:rPr>
              <a:t>Telerad</a:t>
            </a:r>
            <a:r>
              <a:rPr lang="en-US" sz="1600" dirty="0">
                <a:latin typeface="+mj-lt"/>
                <a:ea typeface="Times New Roman" panose="02020603050405020304" pitchFamily="18" charset="0"/>
              </a:rPr>
              <a:t> to ANMC: </a:t>
            </a:r>
          </a:p>
          <a:p>
            <a:pPr algn="ctr">
              <a:lnSpc>
                <a:spcPct val="105000"/>
              </a:lnSpc>
              <a:spcAft>
                <a:spcPts val="800"/>
              </a:spcAft>
              <a:buSzPts val="1000"/>
              <a:tabLst>
                <a:tab pos="457200" algn="l"/>
              </a:tabLst>
            </a:pPr>
            <a:r>
              <a:rPr lang="en-US" sz="1600" u="sng" dirty="0">
                <a:solidFill>
                  <a:srgbClr val="0563C1"/>
                </a:solidFill>
                <a:latin typeface="Calibri" panose="020F0502020204030204" pitchFamily="34" charset="0"/>
                <a:ea typeface="Calibri" panose="020F0502020204030204" pitchFamily="34" charset="0"/>
                <a:hlinkClick r:id="rId2"/>
              </a:rPr>
              <a:t>https://forms.anthc.org/orthopedic-teleradiology/</a:t>
            </a:r>
            <a:endParaRPr lang="en-US" sz="1600" dirty="0">
              <a:latin typeface="+mj-lt"/>
              <a:ea typeface="Times New Roman" panose="02020603050405020304" pitchFamily="18" charset="0"/>
            </a:endParaRPr>
          </a:p>
          <a:p>
            <a:pPr marR="0" lvl="0">
              <a:lnSpc>
                <a:spcPct val="105000"/>
              </a:lnSpc>
              <a:spcBef>
                <a:spcPts val="0"/>
              </a:spcBef>
              <a:spcAft>
                <a:spcPts val="800"/>
              </a:spcAft>
              <a:buSzPts val="1000"/>
              <a:tabLst>
                <a:tab pos="457200" algn="l"/>
              </a:tabLst>
            </a:pPr>
            <a:endParaRPr lang="en-US" sz="1600" dirty="0">
              <a:latin typeface="+mj-lt"/>
              <a:ea typeface="Times New Roman" panose="02020603050405020304" pitchFamily="18" charset="0"/>
            </a:endParaRPr>
          </a:p>
          <a:p>
            <a:pPr marR="0" lvl="0">
              <a:lnSpc>
                <a:spcPct val="105000"/>
              </a:lnSpc>
              <a:spcBef>
                <a:spcPts val="0"/>
              </a:spcBef>
              <a:spcAft>
                <a:spcPts val="800"/>
              </a:spcAft>
              <a:buSzPts val="1000"/>
              <a:tabLst>
                <a:tab pos="457200" algn="l"/>
              </a:tabLst>
            </a:pPr>
            <a:r>
              <a:rPr lang="en-US" sz="1600" dirty="0">
                <a:latin typeface="+mj-lt"/>
                <a:ea typeface="Times New Roman" panose="02020603050405020304" pitchFamily="18" charset="0"/>
              </a:rPr>
              <a:t>For emergencies, please continue contacting the on-call ANMC Ortho Field Support Surgeon at </a:t>
            </a:r>
            <a:r>
              <a:rPr lang="en-US" sz="1600" u="sng" dirty="0">
                <a:latin typeface="+mj-lt"/>
                <a:ea typeface="Times New Roman" panose="02020603050405020304" pitchFamily="18" charset="0"/>
                <a:hlinkClick r:id="rId3">
                  <a:extLst>
                    <a:ext uri="{A12FA001-AC4F-418D-AE19-62706E023703}">
                      <ahyp:hlinkClr xmlns:ahyp="http://schemas.microsoft.com/office/drawing/2018/hyperlinkcolor" val="tx"/>
                    </a:ext>
                  </a:extLst>
                </a:hlinkClick>
              </a:rPr>
              <a:t>907-729-1791</a:t>
            </a:r>
            <a:r>
              <a:rPr lang="en-US" sz="1600" dirty="0">
                <a:latin typeface="+mj-lt"/>
                <a:ea typeface="Times New Roman" panose="02020603050405020304" pitchFamily="18" charset="0"/>
              </a:rPr>
              <a:t>. After 5 PM and on weekends, call the ANMC operator at </a:t>
            </a:r>
            <a:r>
              <a:rPr lang="en-US" sz="1600" u="sng" dirty="0">
                <a:latin typeface="+mj-lt"/>
                <a:ea typeface="Times New Roman" panose="02020603050405020304" pitchFamily="18" charset="0"/>
                <a:hlinkClick r:id="rId4">
                  <a:extLst>
                    <a:ext uri="{A12FA001-AC4F-418D-AE19-62706E023703}">
                      <ahyp:hlinkClr xmlns:ahyp="http://schemas.microsoft.com/office/drawing/2018/hyperlinkcolor" val="tx"/>
                    </a:ext>
                  </a:extLst>
                </a:hlinkClick>
              </a:rPr>
              <a:t>907-563-2662</a:t>
            </a:r>
            <a:r>
              <a:rPr lang="en-US" sz="1600" dirty="0">
                <a:latin typeface="+mj-lt"/>
                <a:ea typeface="Times New Roman" panose="02020603050405020304" pitchFamily="18" charset="0"/>
              </a:rPr>
              <a:t> to reach the on-call surgeon.</a:t>
            </a:r>
            <a:endParaRPr lang="en-US" sz="1200" dirty="0">
              <a:latin typeface="+mj-lt"/>
              <a:ea typeface="Calibri" panose="020F0502020204030204" pitchFamily="34" charset="0"/>
            </a:endParaRPr>
          </a:p>
          <a:p>
            <a:pPr>
              <a:lnSpc>
                <a:spcPct val="105000"/>
              </a:lnSpc>
              <a:spcAft>
                <a:spcPts val="800"/>
              </a:spcAft>
            </a:pPr>
            <a:r>
              <a:rPr lang="en-US" sz="1600" dirty="0">
                <a:latin typeface="+mj-lt"/>
                <a:ea typeface="Calibri" panose="020F0502020204030204" pitchFamily="34" charset="0"/>
              </a:rPr>
              <a:t> </a:t>
            </a:r>
            <a:endParaRPr lang="en-US" sz="1200" dirty="0">
              <a:latin typeface="+mj-lt"/>
              <a:ea typeface="Calibri" panose="020F0502020204030204" pitchFamily="34" charset="0"/>
            </a:endParaRPr>
          </a:p>
          <a:p>
            <a:pPr>
              <a:lnSpc>
                <a:spcPct val="105000"/>
              </a:lnSpc>
              <a:spcAft>
                <a:spcPts val="800"/>
              </a:spcAft>
            </a:pPr>
            <a:r>
              <a:rPr lang="en-US" sz="1600" b="1" dirty="0">
                <a:latin typeface="+mj-lt"/>
                <a:ea typeface="Calibri" panose="020F0502020204030204" pitchFamily="34" charset="0"/>
              </a:rPr>
              <a:t>Where to Find the Form: </a:t>
            </a:r>
            <a:endParaRPr lang="en-US" sz="1200" dirty="0">
              <a:latin typeface="+mj-lt"/>
              <a:ea typeface="Calibri" panose="020F0502020204030204" pitchFamily="34" charset="0"/>
            </a:endParaRPr>
          </a:p>
          <a:p>
            <a:pPr>
              <a:lnSpc>
                <a:spcPct val="105000"/>
              </a:lnSpc>
              <a:spcAft>
                <a:spcPts val="800"/>
              </a:spcAft>
            </a:pPr>
            <a:r>
              <a:rPr lang="en-US" sz="1600" u="sng" dirty="0">
                <a:solidFill>
                  <a:srgbClr val="0563C1"/>
                </a:solidFill>
                <a:latin typeface="+mj-lt"/>
                <a:ea typeface="Calibri" panose="020F0502020204030204" pitchFamily="34" charset="0"/>
                <a:hlinkClick r:id="rId5"/>
              </a:rPr>
              <a:t>Orthopedic Services | Alaska Native Tribal Health Consortium (anthc.org)</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Go to </a:t>
            </a:r>
            <a:r>
              <a:rPr lang="en-US" sz="1600" u="sng" dirty="0">
                <a:solidFill>
                  <a:srgbClr val="0563C1"/>
                </a:solidFill>
                <a:latin typeface="+mj-lt"/>
                <a:ea typeface="Times New Roman" panose="02020603050405020304" pitchFamily="18" charset="0"/>
                <a:hlinkClick r:id="rId6"/>
              </a:rPr>
              <a:t>ANTHC.org</a:t>
            </a:r>
            <a:r>
              <a:rPr lang="en-US" sz="1600" dirty="0">
                <a:latin typeface="+mj-lt"/>
                <a:ea typeface="Times New Roman" panose="02020603050405020304" pitchFamily="18" charset="0"/>
              </a:rPr>
              <a:t> </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Under “What We Do,” select “Specialty and Tertiary Care.”</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Choose “Orthopedics.”</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Under the “Services” tab, find the form button.</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Click the “</a:t>
            </a:r>
            <a:r>
              <a:rPr lang="en-US" sz="1600" dirty="0" err="1">
                <a:latin typeface="+mj-lt"/>
                <a:ea typeface="Times New Roman" panose="02020603050405020304" pitchFamily="18" charset="0"/>
              </a:rPr>
              <a:t>Telerad</a:t>
            </a:r>
            <a:r>
              <a:rPr lang="en-US" sz="1600" dirty="0">
                <a:latin typeface="+mj-lt"/>
                <a:ea typeface="Times New Roman" panose="02020603050405020304" pitchFamily="18" charset="0"/>
              </a:rPr>
              <a:t> Services” button to open the form.</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Fill out the form completely, ensuring all required fields are completed.</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You will receive an email confirmation once Orthopedics staff opens the form.</a:t>
            </a:r>
            <a:endParaRPr lang="en-US" sz="1200" dirty="0">
              <a:latin typeface="+mj-lt"/>
              <a:ea typeface="Calibri" panose="020F0502020204030204" pitchFamily="34" charset="0"/>
            </a:endParaRPr>
          </a:p>
          <a:p>
            <a:pPr marL="342900" marR="0" lvl="0" indent="-342900">
              <a:lnSpc>
                <a:spcPct val="105000"/>
              </a:lnSpc>
              <a:spcBef>
                <a:spcPts val="0"/>
              </a:spcBef>
              <a:spcAft>
                <a:spcPts val="800"/>
              </a:spcAft>
              <a:buFont typeface="+mj-lt"/>
              <a:buAutoNum type="arabicPeriod"/>
              <a:tabLst>
                <a:tab pos="457200" algn="l"/>
              </a:tabLst>
            </a:pPr>
            <a:r>
              <a:rPr lang="en-US" sz="1600" dirty="0">
                <a:latin typeface="+mj-lt"/>
                <a:ea typeface="Times New Roman" panose="02020603050405020304" pitchFamily="18" charset="0"/>
              </a:rPr>
              <a:t>Or simply save this link to your Favorites: </a:t>
            </a:r>
            <a:r>
              <a:rPr lang="en-US" sz="1600" u="sng" dirty="0">
                <a:solidFill>
                  <a:srgbClr val="0563C1"/>
                </a:solidFill>
                <a:latin typeface="+mj-lt"/>
                <a:ea typeface="Times New Roman" panose="02020603050405020304" pitchFamily="18" charset="0"/>
                <a:hlinkClick r:id="rId7"/>
              </a:rPr>
              <a:t>Orthopedic Teleradiology Form</a:t>
            </a:r>
            <a:r>
              <a:rPr lang="en-US" sz="1600" dirty="0">
                <a:latin typeface="+mj-lt"/>
                <a:ea typeface="Times New Roman" panose="02020603050405020304" pitchFamily="18" charset="0"/>
              </a:rPr>
              <a:t>.</a:t>
            </a:r>
            <a:endParaRPr lang="en-US" sz="1200" dirty="0">
              <a:latin typeface="+mj-lt"/>
              <a:ea typeface="Calibri" panose="020F0502020204030204" pitchFamily="34" charset="0"/>
            </a:endParaRPr>
          </a:p>
          <a:p>
            <a:pPr>
              <a:lnSpc>
                <a:spcPct val="105000"/>
              </a:lnSpc>
              <a:spcAft>
                <a:spcPts val="800"/>
              </a:spcAft>
            </a:pPr>
            <a:r>
              <a:rPr lang="en-US" sz="1600" dirty="0">
                <a:latin typeface="+mj-lt"/>
                <a:ea typeface="Calibri" panose="020F0502020204030204" pitchFamily="34" charset="0"/>
              </a:rPr>
              <a:t>For training needs, email Telehealth at </a:t>
            </a:r>
            <a:r>
              <a:rPr lang="en-US" sz="1600" u="sng" dirty="0">
                <a:solidFill>
                  <a:srgbClr val="0563C1"/>
                </a:solidFill>
                <a:latin typeface="+mj-lt"/>
                <a:ea typeface="Calibri" panose="020F0502020204030204" pitchFamily="34" charset="0"/>
                <a:hlinkClick r:id="rId8"/>
              </a:rPr>
              <a:t>_AKA-TELEHEALTHPS@anthc.org</a:t>
            </a:r>
            <a:r>
              <a:rPr lang="en-US" sz="1600" dirty="0">
                <a:latin typeface="+mj-lt"/>
                <a:ea typeface="Calibri" panose="020F0502020204030204" pitchFamily="34" charset="0"/>
              </a:rPr>
              <a:t>.</a:t>
            </a:r>
            <a:endParaRPr lang="en-US" sz="1400" dirty="0">
              <a:effectLst/>
              <a:latin typeface="+mj-lt"/>
              <a:ea typeface="Calibri" panose="020F0502020204030204" pitchFamily="34" charset="0"/>
            </a:endParaRPr>
          </a:p>
        </p:txBody>
      </p:sp>
    </p:spTree>
    <p:extLst>
      <p:ext uri="{BB962C8B-B14F-4D97-AF65-F5344CB8AC3E}">
        <p14:creationId xmlns:p14="http://schemas.microsoft.com/office/powerpoint/2010/main" val="1101721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FDD-3A7B-4E0A-AF05-8C206113E84E}"/>
              </a:ext>
            </a:extLst>
          </p:cNvPr>
          <p:cNvSpPr>
            <a:spLocks noGrp="1"/>
          </p:cNvSpPr>
          <p:nvPr>
            <p:ph type="title"/>
          </p:nvPr>
        </p:nvSpPr>
        <p:spPr>
          <a:xfrm>
            <a:off x="677334" y="212651"/>
            <a:ext cx="8596668" cy="818707"/>
          </a:xfrm>
        </p:spPr>
        <p:txBody>
          <a:bodyPr/>
          <a:lstStyle/>
          <a:p>
            <a:r>
              <a:rPr lang="en-US" dirty="0"/>
              <a:t>YKHC Pain Contracts</a:t>
            </a:r>
          </a:p>
        </p:txBody>
      </p:sp>
      <p:sp>
        <p:nvSpPr>
          <p:cNvPr id="3" name="Content Placeholder 2">
            <a:extLst>
              <a:ext uri="{FF2B5EF4-FFF2-40B4-BE49-F238E27FC236}">
                <a16:creationId xmlns:a16="http://schemas.microsoft.com/office/drawing/2014/main" id="{E3C172FA-333F-416D-8A6F-61DF2B41146B}"/>
              </a:ext>
            </a:extLst>
          </p:cNvPr>
          <p:cNvSpPr>
            <a:spLocks noGrp="1"/>
          </p:cNvSpPr>
          <p:nvPr>
            <p:ph idx="1"/>
          </p:nvPr>
        </p:nvSpPr>
        <p:spPr>
          <a:xfrm>
            <a:off x="677334" y="1286541"/>
            <a:ext cx="8596668" cy="4754822"/>
          </a:xfrm>
        </p:spPr>
        <p:txBody>
          <a:bodyPr>
            <a:normAutofit/>
          </a:bodyPr>
          <a:lstStyle/>
          <a:p>
            <a:pPr lvl="1"/>
            <a:r>
              <a:rPr lang="en-US" dirty="0"/>
              <a:t>To complete a controlled substance agreement; click on 'ad-hoc', then "All Items", then "Ambulatory Care“ </a:t>
            </a:r>
          </a:p>
          <a:p>
            <a:pPr lvl="2"/>
            <a:r>
              <a:rPr lang="en-US" dirty="0"/>
              <a:t> Click "Controlled Substance Agreement" or/and "Controlled Substance Gabapentinoid Agreement" -for chronic opioids or Gabapentin respectively.</a:t>
            </a:r>
          </a:p>
          <a:p>
            <a:pPr lvl="2"/>
            <a:endParaRPr lang="en-US" dirty="0"/>
          </a:p>
          <a:p>
            <a:endParaRPr lang="en-US" dirty="0"/>
          </a:p>
        </p:txBody>
      </p:sp>
      <p:pic>
        <p:nvPicPr>
          <p:cNvPr id="4" name="Picture 3">
            <a:extLst>
              <a:ext uri="{FF2B5EF4-FFF2-40B4-BE49-F238E27FC236}">
                <a16:creationId xmlns:a16="http://schemas.microsoft.com/office/drawing/2014/main" id="{1D1231AC-1812-469D-AEE0-F0B976069F33}"/>
              </a:ext>
            </a:extLst>
          </p:cNvPr>
          <p:cNvPicPr>
            <a:picLocks noChangeAspect="1"/>
          </p:cNvPicPr>
          <p:nvPr/>
        </p:nvPicPr>
        <p:blipFill>
          <a:blip r:embed="rId2"/>
          <a:stretch>
            <a:fillRect/>
          </a:stretch>
        </p:blipFill>
        <p:spPr>
          <a:xfrm>
            <a:off x="571389" y="2521024"/>
            <a:ext cx="8029575" cy="4124325"/>
          </a:xfrm>
          <a:prstGeom prst="rect">
            <a:avLst/>
          </a:prstGeom>
        </p:spPr>
      </p:pic>
      <p:pic>
        <p:nvPicPr>
          <p:cNvPr id="5" name="Picture 4">
            <a:extLst>
              <a:ext uri="{FF2B5EF4-FFF2-40B4-BE49-F238E27FC236}">
                <a16:creationId xmlns:a16="http://schemas.microsoft.com/office/drawing/2014/main" id="{5B0E8386-0473-4E25-816F-C3C5370C4012}"/>
              </a:ext>
            </a:extLst>
          </p:cNvPr>
          <p:cNvPicPr>
            <a:picLocks noChangeAspect="1"/>
          </p:cNvPicPr>
          <p:nvPr/>
        </p:nvPicPr>
        <p:blipFill>
          <a:blip r:embed="rId3"/>
          <a:stretch>
            <a:fillRect/>
          </a:stretch>
        </p:blipFill>
        <p:spPr>
          <a:xfrm>
            <a:off x="9274002" y="1533635"/>
            <a:ext cx="2638425" cy="409575"/>
          </a:xfrm>
          <a:prstGeom prst="rect">
            <a:avLst/>
          </a:prstGeom>
        </p:spPr>
      </p:pic>
      <p:sp>
        <p:nvSpPr>
          <p:cNvPr id="6" name="Oval 5">
            <a:extLst>
              <a:ext uri="{FF2B5EF4-FFF2-40B4-BE49-F238E27FC236}">
                <a16:creationId xmlns:a16="http://schemas.microsoft.com/office/drawing/2014/main" id="{21BD84EC-203C-4B53-9BB1-95DB1FDBA27A}"/>
              </a:ext>
            </a:extLst>
          </p:cNvPr>
          <p:cNvSpPr/>
          <p:nvPr/>
        </p:nvSpPr>
        <p:spPr>
          <a:xfrm>
            <a:off x="10015870" y="1531088"/>
            <a:ext cx="956930" cy="3615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7B60CC1F-E57B-466D-82CC-F1AF43441590}"/>
              </a:ext>
            </a:extLst>
          </p:cNvPr>
          <p:cNvCxnSpPr/>
          <p:nvPr/>
        </p:nvCxnSpPr>
        <p:spPr>
          <a:xfrm flipH="1">
            <a:off x="8229600" y="1892595"/>
            <a:ext cx="2030819" cy="8825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99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FDD-3A7B-4E0A-AF05-8C206113E84E}"/>
              </a:ext>
            </a:extLst>
          </p:cNvPr>
          <p:cNvSpPr>
            <a:spLocks noGrp="1"/>
          </p:cNvSpPr>
          <p:nvPr>
            <p:ph type="title"/>
          </p:nvPr>
        </p:nvSpPr>
        <p:spPr>
          <a:xfrm>
            <a:off x="677334" y="212651"/>
            <a:ext cx="8596668" cy="818707"/>
          </a:xfrm>
        </p:spPr>
        <p:txBody>
          <a:bodyPr>
            <a:normAutofit fontScale="90000"/>
          </a:bodyPr>
          <a:lstStyle/>
          <a:p>
            <a:r>
              <a:rPr lang="en-US" dirty="0"/>
              <a:t>YKHC Pain Contracts</a:t>
            </a:r>
            <a:br>
              <a:rPr lang="en-US" dirty="0"/>
            </a:br>
            <a:r>
              <a:rPr lang="en-US" dirty="0"/>
              <a:t> Policy in </a:t>
            </a:r>
            <a:r>
              <a:rPr lang="en-US" dirty="0" err="1"/>
              <a:t>Powerform</a:t>
            </a:r>
            <a:endParaRPr lang="en-US" dirty="0"/>
          </a:p>
        </p:txBody>
      </p:sp>
      <p:pic>
        <p:nvPicPr>
          <p:cNvPr id="7" name="Picture 6">
            <a:extLst>
              <a:ext uri="{FF2B5EF4-FFF2-40B4-BE49-F238E27FC236}">
                <a16:creationId xmlns:a16="http://schemas.microsoft.com/office/drawing/2014/main" id="{7FA46E24-CFCD-46A6-A8CD-740B8322187B}"/>
              </a:ext>
            </a:extLst>
          </p:cNvPr>
          <p:cNvPicPr>
            <a:picLocks noChangeAspect="1"/>
          </p:cNvPicPr>
          <p:nvPr/>
        </p:nvPicPr>
        <p:blipFill rotWithShape="1">
          <a:blip r:embed="rId2"/>
          <a:srcRect l="3527" t="3683"/>
          <a:stretch/>
        </p:blipFill>
        <p:spPr>
          <a:xfrm>
            <a:off x="5167422" y="138222"/>
            <a:ext cx="6347244" cy="6709349"/>
          </a:xfrm>
          <a:prstGeom prst="rect">
            <a:avLst/>
          </a:prstGeom>
        </p:spPr>
      </p:pic>
    </p:spTree>
    <p:extLst>
      <p:ext uri="{BB962C8B-B14F-4D97-AF65-F5344CB8AC3E}">
        <p14:creationId xmlns:p14="http://schemas.microsoft.com/office/powerpoint/2010/main" val="72553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FDD-3A7B-4E0A-AF05-8C206113E84E}"/>
              </a:ext>
            </a:extLst>
          </p:cNvPr>
          <p:cNvSpPr>
            <a:spLocks noGrp="1"/>
          </p:cNvSpPr>
          <p:nvPr>
            <p:ph type="title"/>
          </p:nvPr>
        </p:nvSpPr>
        <p:spPr>
          <a:xfrm>
            <a:off x="677334" y="212651"/>
            <a:ext cx="8596668" cy="818707"/>
          </a:xfrm>
        </p:spPr>
        <p:txBody>
          <a:bodyPr/>
          <a:lstStyle/>
          <a:p>
            <a:r>
              <a:rPr lang="en-US" dirty="0"/>
              <a:t>YKHC Pain Contracts</a:t>
            </a:r>
          </a:p>
        </p:txBody>
      </p:sp>
      <p:sp>
        <p:nvSpPr>
          <p:cNvPr id="3" name="Content Placeholder 2">
            <a:extLst>
              <a:ext uri="{FF2B5EF4-FFF2-40B4-BE49-F238E27FC236}">
                <a16:creationId xmlns:a16="http://schemas.microsoft.com/office/drawing/2014/main" id="{E3C172FA-333F-416D-8A6F-61DF2B41146B}"/>
              </a:ext>
            </a:extLst>
          </p:cNvPr>
          <p:cNvSpPr>
            <a:spLocks noGrp="1"/>
          </p:cNvSpPr>
          <p:nvPr>
            <p:ph idx="1"/>
          </p:nvPr>
        </p:nvSpPr>
        <p:spPr>
          <a:xfrm>
            <a:off x="677334" y="1286541"/>
            <a:ext cx="8596668" cy="4754822"/>
          </a:xfrm>
        </p:spPr>
        <p:txBody>
          <a:bodyPr>
            <a:normAutofit/>
          </a:bodyPr>
          <a:lstStyle/>
          <a:p>
            <a:r>
              <a:rPr lang="en-US" dirty="0"/>
              <a:t>Pain contract patients:</a:t>
            </a:r>
          </a:p>
          <a:p>
            <a:pPr lvl="1"/>
            <a:r>
              <a:rPr lang="en-US" dirty="0"/>
              <a:t>Pain contracts need renewal every 6 months per YKHC Policy</a:t>
            </a:r>
          </a:p>
          <a:p>
            <a:pPr lvl="1"/>
            <a:r>
              <a:rPr lang="en-US" dirty="0"/>
              <a:t>If you are seeing a patient that has a pain contract, please review their contract date to see if it needs renewed while they are there at the visit. </a:t>
            </a:r>
          </a:p>
          <a:p>
            <a:pPr lvl="1"/>
            <a:r>
              <a:rPr lang="en-US" dirty="0"/>
              <a:t>INITIAL contracts only need a paper-based consent form signed and scanned into Multi-Media Manager. </a:t>
            </a:r>
            <a:r>
              <a:rPr lang="en-US" i="1" dirty="0"/>
              <a:t>Renewals </a:t>
            </a:r>
            <a:r>
              <a:rPr lang="en-US" dirty="0"/>
              <a:t>are completed using only the ad-hoc </a:t>
            </a:r>
            <a:r>
              <a:rPr lang="en-US" dirty="0" err="1"/>
              <a:t>powerform</a:t>
            </a:r>
            <a:r>
              <a:rPr lang="en-US" dirty="0"/>
              <a:t>, no further signatures are required. </a:t>
            </a:r>
          </a:p>
          <a:p>
            <a:pPr lvl="2"/>
            <a:r>
              <a:rPr lang="en-US" dirty="0"/>
              <a:t>Pain contracts are a YKHC policy only, NOT a legal document. YKHC pharmacists will be looking for the </a:t>
            </a:r>
            <a:r>
              <a:rPr lang="en-US" i="1" dirty="0"/>
              <a:t>ad-hoc form</a:t>
            </a:r>
            <a:r>
              <a:rPr lang="en-US" dirty="0"/>
              <a:t> when sending pt. appt. requests, so please use this process. </a:t>
            </a:r>
          </a:p>
          <a:p>
            <a:pPr lvl="2"/>
            <a:endParaRPr lang="en-US" dirty="0"/>
          </a:p>
          <a:p>
            <a:pPr marL="0" indent="0">
              <a:buNone/>
            </a:pPr>
            <a:endParaRPr lang="en-US" dirty="0"/>
          </a:p>
        </p:txBody>
      </p:sp>
      <p:pic>
        <p:nvPicPr>
          <p:cNvPr id="6" name="Picture 5">
            <a:extLst>
              <a:ext uri="{FF2B5EF4-FFF2-40B4-BE49-F238E27FC236}">
                <a16:creationId xmlns:a16="http://schemas.microsoft.com/office/drawing/2014/main" id="{FE60D277-D818-4409-839F-D9B325D94121}"/>
              </a:ext>
            </a:extLst>
          </p:cNvPr>
          <p:cNvPicPr>
            <a:picLocks noChangeAspect="1"/>
          </p:cNvPicPr>
          <p:nvPr/>
        </p:nvPicPr>
        <p:blipFill>
          <a:blip r:embed="rId2"/>
          <a:stretch>
            <a:fillRect/>
          </a:stretch>
        </p:blipFill>
        <p:spPr>
          <a:xfrm>
            <a:off x="264659" y="4435515"/>
            <a:ext cx="11250007" cy="1809938"/>
          </a:xfrm>
          <a:prstGeom prst="rect">
            <a:avLst/>
          </a:prstGeom>
        </p:spPr>
      </p:pic>
    </p:spTree>
    <p:extLst>
      <p:ext uri="{BB962C8B-B14F-4D97-AF65-F5344CB8AC3E}">
        <p14:creationId xmlns:p14="http://schemas.microsoft.com/office/powerpoint/2010/main" val="387881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007B-8F48-4525-94AD-BFE01F08202A}"/>
              </a:ext>
            </a:extLst>
          </p:cNvPr>
          <p:cNvSpPr>
            <a:spLocks noGrp="1"/>
          </p:cNvSpPr>
          <p:nvPr>
            <p:ph type="title"/>
          </p:nvPr>
        </p:nvSpPr>
        <p:spPr>
          <a:xfrm>
            <a:off x="677334" y="372140"/>
            <a:ext cx="9529922" cy="680484"/>
          </a:xfrm>
        </p:spPr>
        <p:txBody>
          <a:bodyPr>
            <a:normAutofit fontScale="90000"/>
          </a:bodyPr>
          <a:lstStyle/>
          <a:p>
            <a:r>
              <a:rPr lang="en-US" dirty="0"/>
              <a:t>YKHC Pain Contracts – Consent for initial treatment</a:t>
            </a:r>
          </a:p>
        </p:txBody>
      </p:sp>
      <p:pic>
        <p:nvPicPr>
          <p:cNvPr id="4" name="Content Placeholder 3">
            <a:extLst>
              <a:ext uri="{FF2B5EF4-FFF2-40B4-BE49-F238E27FC236}">
                <a16:creationId xmlns:a16="http://schemas.microsoft.com/office/drawing/2014/main" id="{A5F9723E-BD83-4E19-A88A-E322F5B987D4}"/>
              </a:ext>
            </a:extLst>
          </p:cNvPr>
          <p:cNvPicPr>
            <a:picLocks noGrp="1" noChangeAspect="1"/>
          </p:cNvPicPr>
          <p:nvPr>
            <p:ph idx="1"/>
          </p:nvPr>
        </p:nvPicPr>
        <p:blipFill>
          <a:blip r:embed="rId2"/>
          <a:stretch>
            <a:fillRect/>
          </a:stretch>
        </p:blipFill>
        <p:spPr>
          <a:xfrm>
            <a:off x="214616" y="1692756"/>
            <a:ext cx="7056050" cy="3881437"/>
          </a:xfrm>
          <a:prstGeom prst="rect">
            <a:avLst/>
          </a:prstGeom>
        </p:spPr>
      </p:pic>
      <p:sp>
        <p:nvSpPr>
          <p:cNvPr id="5" name="TextBox 4">
            <a:extLst>
              <a:ext uri="{FF2B5EF4-FFF2-40B4-BE49-F238E27FC236}">
                <a16:creationId xmlns:a16="http://schemas.microsoft.com/office/drawing/2014/main" id="{8CF2168A-D924-4B49-BEF8-0C96EFECE773}"/>
              </a:ext>
            </a:extLst>
          </p:cNvPr>
          <p:cNvSpPr txBox="1"/>
          <p:nvPr/>
        </p:nvSpPr>
        <p:spPr>
          <a:xfrm>
            <a:off x="3094074" y="5752660"/>
            <a:ext cx="3572539" cy="923330"/>
          </a:xfrm>
          <a:prstGeom prst="rect">
            <a:avLst/>
          </a:prstGeom>
          <a:noFill/>
        </p:spPr>
        <p:txBody>
          <a:bodyPr wrap="square" rtlCol="0">
            <a:spAutoFit/>
          </a:bodyPr>
          <a:lstStyle/>
          <a:p>
            <a:r>
              <a:rPr lang="en-US" dirty="0"/>
              <a:t>Once this document is signed, it should be placed into Multi-Media Manager as shown</a:t>
            </a:r>
          </a:p>
        </p:txBody>
      </p:sp>
      <p:pic>
        <p:nvPicPr>
          <p:cNvPr id="6" name="Picture 5">
            <a:extLst>
              <a:ext uri="{FF2B5EF4-FFF2-40B4-BE49-F238E27FC236}">
                <a16:creationId xmlns:a16="http://schemas.microsoft.com/office/drawing/2014/main" id="{14470B95-FE97-4E44-8D78-0333087A9A0F}"/>
              </a:ext>
            </a:extLst>
          </p:cNvPr>
          <p:cNvPicPr>
            <a:picLocks noChangeAspect="1"/>
          </p:cNvPicPr>
          <p:nvPr/>
        </p:nvPicPr>
        <p:blipFill rotWithShape="1">
          <a:blip r:embed="rId3"/>
          <a:srcRect l="49142"/>
          <a:stretch/>
        </p:blipFill>
        <p:spPr>
          <a:xfrm>
            <a:off x="7814929" y="3633474"/>
            <a:ext cx="4214461" cy="3038475"/>
          </a:xfrm>
          <a:prstGeom prst="rect">
            <a:avLst/>
          </a:prstGeom>
        </p:spPr>
      </p:pic>
      <p:cxnSp>
        <p:nvCxnSpPr>
          <p:cNvPr id="8" name="Straight Arrow Connector 7">
            <a:extLst>
              <a:ext uri="{FF2B5EF4-FFF2-40B4-BE49-F238E27FC236}">
                <a16:creationId xmlns:a16="http://schemas.microsoft.com/office/drawing/2014/main" id="{23874FA7-81B0-45B0-87B4-CDF38AEFF61D}"/>
              </a:ext>
            </a:extLst>
          </p:cNvPr>
          <p:cNvCxnSpPr/>
          <p:nvPr/>
        </p:nvCxnSpPr>
        <p:spPr>
          <a:xfrm>
            <a:off x="6528391" y="4965405"/>
            <a:ext cx="1477925" cy="29771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69779B3-6165-4551-BBE1-DF6E5DEFDED3}"/>
              </a:ext>
            </a:extLst>
          </p:cNvPr>
          <p:cNvPicPr>
            <a:picLocks noChangeAspect="1"/>
          </p:cNvPicPr>
          <p:nvPr/>
        </p:nvPicPr>
        <p:blipFill>
          <a:blip r:embed="rId4"/>
          <a:stretch>
            <a:fillRect/>
          </a:stretch>
        </p:blipFill>
        <p:spPr>
          <a:xfrm>
            <a:off x="8933452" y="3094074"/>
            <a:ext cx="2381483" cy="430821"/>
          </a:xfrm>
          <a:prstGeom prst="rect">
            <a:avLst/>
          </a:prstGeom>
        </p:spPr>
      </p:pic>
    </p:spTree>
    <p:extLst>
      <p:ext uri="{BB962C8B-B14F-4D97-AF65-F5344CB8AC3E}">
        <p14:creationId xmlns:p14="http://schemas.microsoft.com/office/powerpoint/2010/main" val="196643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FDD-3A7B-4E0A-AF05-8C206113E84E}"/>
              </a:ext>
            </a:extLst>
          </p:cNvPr>
          <p:cNvSpPr>
            <a:spLocks noGrp="1"/>
          </p:cNvSpPr>
          <p:nvPr>
            <p:ph type="title"/>
          </p:nvPr>
        </p:nvSpPr>
        <p:spPr>
          <a:xfrm>
            <a:off x="677334" y="212651"/>
            <a:ext cx="8596668" cy="818707"/>
          </a:xfrm>
        </p:spPr>
        <p:txBody>
          <a:bodyPr/>
          <a:lstStyle/>
          <a:p>
            <a:r>
              <a:rPr lang="en-US" dirty="0"/>
              <a:t>YKHC Pain Contracts</a:t>
            </a:r>
          </a:p>
        </p:txBody>
      </p:sp>
      <p:sp>
        <p:nvSpPr>
          <p:cNvPr id="3" name="Content Placeholder 2">
            <a:extLst>
              <a:ext uri="{FF2B5EF4-FFF2-40B4-BE49-F238E27FC236}">
                <a16:creationId xmlns:a16="http://schemas.microsoft.com/office/drawing/2014/main" id="{E3C172FA-333F-416D-8A6F-61DF2B41146B}"/>
              </a:ext>
            </a:extLst>
          </p:cNvPr>
          <p:cNvSpPr>
            <a:spLocks noGrp="1"/>
          </p:cNvSpPr>
          <p:nvPr>
            <p:ph idx="1"/>
          </p:nvPr>
        </p:nvSpPr>
        <p:spPr>
          <a:xfrm>
            <a:off x="677334" y="808074"/>
            <a:ext cx="8596668" cy="5233289"/>
          </a:xfrm>
        </p:spPr>
        <p:txBody>
          <a:bodyPr>
            <a:normAutofit/>
          </a:bodyPr>
          <a:lstStyle/>
          <a:p>
            <a:pPr marL="0" indent="0">
              <a:buNone/>
            </a:pPr>
            <a:r>
              <a:rPr lang="en-US" i="1" dirty="0"/>
              <a:t>*how do I know if this is an initial contract or a renewal? </a:t>
            </a:r>
          </a:p>
          <a:p>
            <a:pPr marL="0" indent="0">
              <a:buNone/>
            </a:pPr>
            <a:r>
              <a:rPr lang="en-US" i="1" dirty="0"/>
              <a:t>- </a:t>
            </a:r>
            <a:r>
              <a:rPr lang="en-US" dirty="0"/>
              <a:t>You would use a quick filter in </a:t>
            </a:r>
            <a:r>
              <a:rPr lang="en-US" i="1" dirty="0"/>
              <a:t>documentation</a:t>
            </a:r>
            <a:r>
              <a:rPr lang="en-US" dirty="0"/>
              <a:t> to know how many of these forms have been done, and when. See example below: </a:t>
            </a:r>
            <a:endParaRPr lang="en-US" i="1" dirty="0"/>
          </a:p>
          <a:p>
            <a:pPr marL="0" indent="0">
              <a:buNone/>
            </a:pPr>
            <a:endParaRPr lang="en-US" dirty="0"/>
          </a:p>
        </p:txBody>
      </p:sp>
      <p:pic>
        <p:nvPicPr>
          <p:cNvPr id="4" name="Picture 3">
            <a:extLst>
              <a:ext uri="{FF2B5EF4-FFF2-40B4-BE49-F238E27FC236}">
                <a16:creationId xmlns:a16="http://schemas.microsoft.com/office/drawing/2014/main" id="{E022AEBD-AC0B-4AFA-9823-545C52EE94D9}"/>
              </a:ext>
            </a:extLst>
          </p:cNvPr>
          <p:cNvPicPr>
            <a:picLocks noChangeAspect="1"/>
          </p:cNvPicPr>
          <p:nvPr/>
        </p:nvPicPr>
        <p:blipFill>
          <a:blip r:embed="rId2"/>
          <a:stretch>
            <a:fillRect/>
          </a:stretch>
        </p:blipFill>
        <p:spPr>
          <a:xfrm>
            <a:off x="98104" y="1866015"/>
            <a:ext cx="2622431" cy="4991985"/>
          </a:xfrm>
          <a:prstGeom prst="rect">
            <a:avLst/>
          </a:prstGeom>
        </p:spPr>
      </p:pic>
      <p:sp>
        <p:nvSpPr>
          <p:cNvPr id="5" name="Oval 4">
            <a:extLst>
              <a:ext uri="{FF2B5EF4-FFF2-40B4-BE49-F238E27FC236}">
                <a16:creationId xmlns:a16="http://schemas.microsoft.com/office/drawing/2014/main" id="{7CDD07D9-3E98-4C5C-88EE-93341486EE57}"/>
              </a:ext>
            </a:extLst>
          </p:cNvPr>
          <p:cNvSpPr/>
          <p:nvPr/>
        </p:nvSpPr>
        <p:spPr>
          <a:xfrm>
            <a:off x="489098" y="2721935"/>
            <a:ext cx="1371600" cy="3721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4B8DA0B-D154-4382-BF5A-A761C3387265}"/>
              </a:ext>
            </a:extLst>
          </p:cNvPr>
          <p:cNvSpPr/>
          <p:nvPr/>
        </p:nvSpPr>
        <p:spPr>
          <a:xfrm>
            <a:off x="489098" y="5458047"/>
            <a:ext cx="1371600" cy="3721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5770E05-D1C1-4490-A9F6-300B3A15F326}"/>
              </a:ext>
            </a:extLst>
          </p:cNvPr>
          <p:cNvCxnSpPr/>
          <p:nvPr/>
        </p:nvCxnSpPr>
        <p:spPr>
          <a:xfrm>
            <a:off x="978195" y="3316323"/>
            <a:ext cx="0" cy="187236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F879484-819D-4639-82A1-E9A4C039072F}"/>
              </a:ext>
            </a:extLst>
          </p:cNvPr>
          <p:cNvPicPr>
            <a:picLocks noChangeAspect="1"/>
          </p:cNvPicPr>
          <p:nvPr/>
        </p:nvPicPr>
        <p:blipFill>
          <a:blip r:embed="rId3"/>
          <a:stretch>
            <a:fillRect/>
          </a:stretch>
        </p:blipFill>
        <p:spPr>
          <a:xfrm>
            <a:off x="4208721" y="2201898"/>
            <a:ext cx="3200400" cy="3857625"/>
          </a:xfrm>
          <a:prstGeom prst="rect">
            <a:avLst/>
          </a:prstGeom>
        </p:spPr>
      </p:pic>
      <p:cxnSp>
        <p:nvCxnSpPr>
          <p:cNvPr id="12" name="Straight Arrow Connector 11">
            <a:extLst>
              <a:ext uri="{FF2B5EF4-FFF2-40B4-BE49-F238E27FC236}">
                <a16:creationId xmlns:a16="http://schemas.microsoft.com/office/drawing/2014/main" id="{A43C2439-C6F9-4087-B0AA-63AC502B32FB}"/>
              </a:ext>
            </a:extLst>
          </p:cNvPr>
          <p:cNvCxnSpPr/>
          <p:nvPr/>
        </p:nvCxnSpPr>
        <p:spPr>
          <a:xfrm>
            <a:off x="2917998" y="4520869"/>
            <a:ext cx="93098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010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FDD-3A7B-4E0A-AF05-8C206113E84E}"/>
              </a:ext>
            </a:extLst>
          </p:cNvPr>
          <p:cNvSpPr>
            <a:spLocks noGrp="1"/>
          </p:cNvSpPr>
          <p:nvPr>
            <p:ph type="title"/>
          </p:nvPr>
        </p:nvSpPr>
        <p:spPr>
          <a:xfrm>
            <a:off x="677334" y="212651"/>
            <a:ext cx="8596668" cy="818707"/>
          </a:xfrm>
        </p:spPr>
        <p:txBody>
          <a:bodyPr/>
          <a:lstStyle/>
          <a:p>
            <a:r>
              <a:rPr lang="en-US" dirty="0"/>
              <a:t>YKHC Pain Contracts</a:t>
            </a:r>
          </a:p>
        </p:txBody>
      </p:sp>
      <p:sp>
        <p:nvSpPr>
          <p:cNvPr id="3" name="Content Placeholder 2">
            <a:extLst>
              <a:ext uri="{FF2B5EF4-FFF2-40B4-BE49-F238E27FC236}">
                <a16:creationId xmlns:a16="http://schemas.microsoft.com/office/drawing/2014/main" id="{E3C172FA-333F-416D-8A6F-61DF2B41146B}"/>
              </a:ext>
            </a:extLst>
          </p:cNvPr>
          <p:cNvSpPr>
            <a:spLocks noGrp="1"/>
          </p:cNvSpPr>
          <p:nvPr>
            <p:ph idx="1"/>
          </p:nvPr>
        </p:nvSpPr>
        <p:spPr>
          <a:xfrm>
            <a:off x="677334" y="808074"/>
            <a:ext cx="8596668" cy="5233289"/>
          </a:xfrm>
        </p:spPr>
        <p:txBody>
          <a:bodyPr>
            <a:normAutofit/>
          </a:bodyPr>
          <a:lstStyle/>
          <a:p>
            <a:pPr marL="0" indent="0">
              <a:buNone/>
            </a:pPr>
            <a:r>
              <a:rPr lang="en-US" i="1" dirty="0"/>
              <a:t>Need help with a challenging patient? Not sure what to do next? Thinking of cancelling a contract?</a:t>
            </a:r>
          </a:p>
          <a:p>
            <a:pPr marL="0" indent="0">
              <a:buNone/>
            </a:pPr>
            <a:r>
              <a:rPr lang="en-US" dirty="0"/>
              <a:t>Consider sending a referral using the easy buttons within the contract to the YKHC Pain Committee. This automatically places and order for the MAT pharmacist to review. Each referral is discussed in a multidisciplinary committee format. </a:t>
            </a:r>
            <a:endParaRPr lang="en-US" i="1" dirty="0"/>
          </a:p>
          <a:p>
            <a:pPr marL="0" indent="0">
              <a:buNone/>
            </a:pPr>
            <a:endParaRPr lang="en-US" dirty="0"/>
          </a:p>
        </p:txBody>
      </p:sp>
      <p:pic>
        <p:nvPicPr>
          <p:cNvPr id="6" name="Picture 5">
            <a:extLst>
              <a:ext uri="{FF2B5EF4-FFF2-40B4-BE49-F238E27FC236}">
                <a16:creationId xmlns:a16="http://schemas.microsoft.com/office/drawing/2014/main" id="{18F629BB-F581-40FC-8543-7293A565E5E0}"/>
              </a:ext>
            </a:extLst>
          </p:cNvPr>
          <p:cNvPicPr>
            <a:picLocks noChangeAspect="1"/>
          </p:cNvPicPr>
          <p:nvPr/>
        </p:nvPicPr>
        <p:blipFill>
          <a:blip r:embed="rId2"/>
          <a:stretch>
            <a:fillRect/>
          </a:stretch>
        </p:blipFill>
        <p:spPr>
          <a:xfrm>
            <a:off x="543479" y="2945218"/>
            <a:ext cx="7593295" cy="1960710"/>
          </a:xfrm>
          <a:prstGeom prst="rect">
            <a:avLst/>
          </a:prstGeom>
        </p:spPr>
      </p:pic>
      <p:pic>
        <p:nvPicPr>
          <p:cNvPr id="8" name="Picture 7">
            <a:extLst>
              <a:ext uri="{FF2B5EF4-FFF2-40B4-BE49-F238E27FC236}">
                <a16:creationId xmlns:a16="http://schemas.microsoft.com/office/drawing/2014/main" id="{E656AAB7-EBF5-4B45-AE0C-A293CCEB71D6}"/>
              </a:ext>
            </a:extLst>
          </p:cNvPr>
          <p:cNvPicPr>
            <a:picLocks noChangeAspect="1"/>
          </p:cNvPicPr>
          <p:nvPr/>
        </p:nvPicPr>
        <p:blipFill>
          <a:blip r:embed="rId3"/>
          <a:stretch>
            <a:fillRect/>
          </a:stretch>
        </p:blipFill>
        <p:spPr>
          <a:xfrm>
            <a:off x="4253023" y="5436674"/>
            <a:ext cx="3057525" cy="428625"/>
          </a:xfrm>
          <a:prstGeom prst="rect">
            <a:avLst/>
          </a:prstGeom>
        </p:spPr>
      </p:pic>
      <p:sp>
        <p:nvSpPr>
          <p:cNvPr id="11" name="TextBox 10">
            <a:extLst>
              <a:ext uri="{FF2B5EF4-FFF2-40B4-BE49-F238E27FC236}">
                <a16:creationId xmlns:a16="http://schemas.microsoft.com/office/drawing/2014/main" id="{504D6F49-8E8B-47AE-958A-7D185199D30B}"/>
              </a:ext>
            </a:extLst>
          </p:cNvPr>
          <p:cNvSpPr txBox="1"/>
          <p:nvPr/>
        </p:nvSpPr>
        <p:spPr>
          <a:xfrm>
            <a:off x="829340" y="5348177"/>
            <a:ext cx="4284920" cy="646331"/>
          </a:xfrm>
          <a:prstGeom prst="rect">
            <a:avLst/>
          </a:prstGeom>
          <a:noFill/>
        </p:spPr>
        <p:txBody>
          <a:bodyPr wrap="square" rtlCol="0">
            <a:spAutoFit/>
          </a:bodyPr>
          <a:lstStyle/>
          <a:p>
            <a:r>
              <a:rPr lang="en-US" dirty="0"/>
              <a:t>Need in-the-moment help? </a:t>
            </a:r>
          </a:p>
          <a:p>
            <a:r>
              <a:rPr lang="en-US" dirty="0" err="1"/>
              <a:t>TigerText</a:t>
            </a:r>
            <a:r>
              <a:rPr lang="en-US" dirty="0"/>
              <a:t> the MAT Pharmacist! </a:t>
            </a:r>
          </a:p>
        </p:txBody>
      </p:sp>
    </p:spTree>
    <p:extLst>
      <p:ext uri="{BB962C8B-B14F-4D97-AF65-F5344CB8AC3E}">
        <p14:creationId xmlns:p14="http://schemas.microsoft.com/office/powerpoint/2010/main" val="4275794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2FDD-3A7B-4E0A-AF05-8C206113E84E}"/>
              </a:ext>
            </a:extLst>
          </p:cNvPr>
          <p:cNvSpPr>
            <a:spLocks noGrp="1"/>
          </p:cNvSpPr>
          <p:nvPr>
            <p:ph type="title"/>
          </p:nvPr>
        </p:nvSpPr>
        <p:spPr>
          <a:xfrm>
            <a:off x="677334" y="212651"/>
            <a:ext cx="8596668" cy="818707"/>
          </a:xfrm>
        </p:spPr>
        <p:txBody>
          <a:bodyPr/>
          <a:lstStyle/>
          <a:p>
            <a:r>
              <a:rPr lang="en-US" dirty="0"/>
              <a:t>YKHC Pain Contracts</a:t>
            </a:r>
          </a:p>
        </p:txBody>
      </p:sp>
      <p:sp>
        <p:nvSpPr>
          <p:cNvPr id="3" name="Content Placeholder 2">
            <a:extLst>
              <a:ext uri="{FF2B5EF4-FFF2-40B4-BE49-F238E27FC236}">
                <a16:creationId xmlns:a16="http://schemas.microsoft.com/office/drawing/2014/main" id="{E3C172FA-333F-416D-8A6F-61DF2B41146B}"/>
              </a:ext>
            </a:extLst>
          </p:cNvPr>
          <p:cNvSpPr>
            <a:spLocks noGrp="1"/>
          </p:cNvSpPr>
          <p:nvPr>
            <p:ph idx="1"/>
          </p:nvPr>
        </p:nvSpPr>
        <p:spPr>
          <a:xfrm>
            <a:off x="677333" y="1031358"/>
            <a:ext cx="9593717" cy="5010005"/>
          </a:xfrm>
        </p:spPr>
        <p:txBody>
          <a:bodyPr>
            <a:normAutofit/>
          </a:bodyPr>
          <a:lstStyle/>
          <a:p>
            <a:pPr marL="0" indent="0">
              <a:buNone/>
            </a:pPr>
            <a:r>
              <a:rPr lang="en-US" dirty="0"/>
              <a:t>Please! Be sure to fill out all the medications in this area of the form. Without this information, the agreement is not useful to the pharmacy and cannot be processed.   </a:t>
            </a:r>
          </a:p>
        </p:txBody>
      </p:sp>
      <p:pic>
        <p:nvPicPr>
          <p:cNvPr id="4" name="Picture 3">
            <a:extLst>
              <a:ext uri="{FF2B5EF4-FFF2-40B4-BE49-F238E27FC236}">
                <a16:creationId xmlns:a16="http://schemas.microsoft.com/office/drawing/2014/main" id="{463A01A1-BE17-460F-96A5-9DBEBCB38DA8}"/>
              </a:ext>
            </a:extLst>
          </p:cNvPr>
          <p:cNvPicPr>
            <a:picLocks noChangeAspect="1"/>
          </p:cNvPicPr>
          <p:nvPr/>
        </p:nvPicPr>
        <p:blipFill>
          <a:blip r:embed="rId2"/>
          <a:stretch>
            <a:fillRect/>
          </a:stretch>
        </p:blipFill>
        <p:spPr>
          <a:xfrm>
            <a:off x="825241" y="2161954"/>
            <a:ext cx="9192510" cy="2441944"/>
          </a:xfrm>
          <a:prstGeom prst="rect">
            <a:avLst/>
          </a:prstGeom>
        </p:spPr>
      </p:pic>
      <p:sp>
        <p:nvSpPr>
          <p:cNvPr id="5" name="TextBox 4">
            <a:extLst>
              <a:ext uri="{FF2B5EF4-FFF2-40B4-BE49-F238E27FC236}">
                <a16:creationId xmlns:a16="http://schemas.microsoft.com/office/drawing/2014/main" id="{8D44D353-3B54-4B46-98CD-0B3D5A3689D2}"/>
              </a:ext>
            </a:extLst>
          </p:cNvPr>
          <p:cNvSpPr txBox="1"/>
          <p:nvPr/>
        </p:nvSpPr>
        <p:spPr>
          <a:xfrm>
            <a:off x="3568995" y="5595923"/>
            <a:ext cx="7091917" cy="646331"/>
          </a:xfrm>
          <a:prstGeom prst="rect">
            <a:avLst/>
          </a:prstGeom>
          <a:noFill/>
        </p:spPr>
        <p:txBody>
          <a:bodyPr wrap="square" rtlCol="0">
            <a:spAutoFit/>
          </a:bodyPr>
          <a:lstStyle/>
          <a:p>
            <a:r>
              <a:rPr lang="en-US" dirty="0"/>
              <a:t>Sometimes even more help is needed; refer to the ANMC Pain Management details on the next slide for further assessment</a:t>
            </a:r>
          </a:p>
        </p:txBody>
      </p:sp>
    </p:spTree>
    <p:extLst>
      <p:ext uri="{BB962C8B-B14F-4D97-AF65-F5344CB8AC3E}">
        <p14:creationId xmlns:p14="http://schemas.microsoft.com/office/powerpoint/2010/main" val="3347070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0244"/>
            <a:ext cx="8596668" cy="818705"/>
          </a:xfrm>
        </p:spPr>
        <p:txBody>
          <a:bodyPr/>
          <a:lstStyle/>
          <a:p>
            <a:r>
              <a:rPr lang="en-US" dirty="0"/>
              <a:t>ANMC Pain Management Referrals	</a:t>
            </a:r>
          </a:p>
        </p:txBody>
      </p:sp>
      <p:sp>
        <p:nvSpPr>
          <p:cNvPr id="3" name="Content Placeholder 2"/>
          <p:cNvSpPr>
            <a:spLocks noGrp="1"/>
          </p:cNvSpPr>
          <p:nvPr>
            <p:ph idx="1"/>
          </p:nvPr>
        </p:nvSpPr>
        <p:spPr>
          <a:xfrm>
            <a:off x="677334" y="1353787"/>
            <a:ext cx="8596668" cy="4687575"/>
          </a:xfrm>
        </p:spPr>
        <p:txBody>
          <a:bodyPr>
            <a:normAutofit fontScale="85000" lnSpcReduction="20000"/>
          </a:bodyPr>
          <a:lstStyle/>
          <a:p>
            <a:r>
              <a:rPr lang="en-US" dirty="0"/>
              <a:t>Chronic Pain Management Clinic at ANMC (CPMC) </a:t>
            </a:r>
          </a:p>
          <a:p>
            <a:pPr lvl="1"/>
            <a:r>
              <a:rPr lang="en-US" dirty="0"/>
              <a:t>1. Basic documentation needs PRIOR to making referral: NSAIDS tried for 3 weeks? _ 6 weeks of home exercise/PT? _6 weeks of activity modification? _Motor exam in PCP note? </a:t>
            </a:r>
          </a:p>
          <a:p>
            <a:pPr lvl="1"/>
            <a:r>
              <a:rPr lang="en-US" dirty="0"/>
              <a:t>2. Ensure pt.. has 6 weeks DOCUMENTED PT intervention prior to referral</a:t>
            </a:r>
          </a:p>
          <a:p>
            <a:pPr lvl="2"/>
            <a:r>
              <a:rPr lang="en-US" dirty="0"/>
              <a:t>Place this order if not found </a:t>
            </a:r>
          </a:p>
          <a:p>
            <a:pPr lvl="2"/>
            <a:endParaRPr lang="en-US" dirty="0"/>
          </a:p>
          <a:p>
            <a:pPr marL="914400" lvl="2" indent="0">
              <a:buNone/>
            </a:pPr>
            <a:r>
              <a:rPr lang="en-US" dirty="0">
                <a:solidFill>
                  <a:srgbClr val="FF0000"/>
                </a:solidFill>
              </a:rPr>
              <a:t>STOP</a:t>
            </a:r>
            <a:r>
              <a:rPr lang="en-US" dirty="0"/>
              <a:t>: do not refer until 6 weeks of PT completed</a:t>
            </a:r>
          </a:p>
          <a:p>
            <a:pPr marL="914400" lvl="2" indent="0">
              <a:buNone/>
            </a:pPr>
            <a:endParaRPr lang="en-US" dirty="0"/>
          </a:p>
          <a:p>
            <a:pPr lvl="1"/>
            <a:r>
              <a:rPr lang="en-US" dirty="0"/>
              <a:t>3. Comprehensive Pain Management Questionnaire is REQUIRED</a:t>
            </a:r>
          </a:p>
          <a:p>
            <a:pPr lvl="1"/>
            <a:r>
              <a:rPr lang="en-US" dirty="0"/>
              <a:t>4. Indicate in note that questionnaire has been given to patient.</a:t>
            </a:r>
          </a:p>
          <a:p>
            <a:pPr lvl="1"/>
            <a:r>
              <a:rPr lang="en-US" dirty="0"/>
              <a:t>5. Have patient fill out at appointment and turn in before leaving. </a:t>
            </a:r>
          </a:p>
          <a:p>
            <a:pPr lvl="1"/>
            <a:r>
              <a:rPr lang="en-US" dirty="0"/>
              <a:t>6. Completed questionnaire should be scanned into Multi-Media Manager in chart.</a:t>
            </a:r>
          </a:p>
          <a:p>
            <a:pPr lvl="1"/>
            <a:r>
              <a:rPr lang="en-US" dirty="0"/>
              <a:t>7. X-rays within last 4 YEARS</a:t>
            </a:r>
          </a:p>
          <a:p>
            <a:pPr lvl="2"/>
            <a:r>
              <a:rPr lang="en-US" dirty="0">
                <a:solidFill>
                  <a:srgbClr val="FF0000"/>
                </a:solidFill>
              </a:rPr>
              <a:t>Any XR studies needing to be ordered must be: MINIMUM 4 Views + </a:t>
            </a:r>
            <a:r>
              <a:rPr lang="en-US" i="1" dirty="0">
                <a:solidFill>
                  <a:srgbClr val="FF0000"/>
                </a:solidFill>
              </a:rPr>
              <a:t>FLEXION &amp; EXTENSION </a:t>
            </a:r>
            <a:r>
              <a:rPr lang="en-US" dirty="0">
                <a:solidFill>
                  <a:srgbClr val="FF0000"/>
                </a:solidFill>
              </a:rPr>
              <a:t>is required by CPMC. </a:t>
            </a:r>
          </a:p>
          <a:p>
            <a:pPr lvl="1"/>
            <a:r>
              <a:rPr lang="en-US" dirty="0"/>
              <a:t>After three documented attempt to contact the patient, or absence of PT evidence, CMPC will cancel the referral. The patient will then need to reschedule an appointment with the provider for a new referral.</a:t>
            </a:r>
          </a:p>
        </p:txBody>
      </p:sp>
      <p:pic>
        <p:nvPicPr>
          <p:cNvPr id="5" name="Picture 4">
            <a:extLst>
              <a:ext uri="{FF2B5EF4-FFF2-40B4-BE49-F238E27FC236}">
                <a16:creationId xmlns:a16="http://schemas.microsoft.com/office/drawing/2014/main" id="{2A2081A3-4FD2-4625-A43F-DDA2317DAB95}"/>
              </a:ext>
            </a:extLst>
          </p:cNvPr>
          <p:cNvPicPr>
            <a:picLocks noChangeAspect="1"/>
          </p:cNvPicPr>
          <p:nvPr/>
        </p:nvPicPr>
        <p:blipFill>
          <a:blip r:embed="rId2"/>
          <a:stretch>
            <a:fillRect/>
          </a:stretch>
        </p:blipFill>
        <p:spPr>
          <a:xfrm>
            <a:off x="5144939" y="2350387"/>
            <a:ext cx="3667125" cy="838200"/>
          </a:xfrm>
          <a:prstGeom prst="rect">
            <a:avLst/>
          </a:prstGeom>
        </p:spPr>
      </p:pic>
      <p:cxnSp>
        <p:nvCxnSpPr>
          <p:cNvPr id="7" name="Straight Arrow Connector 6">
            <a:extLst>
              <a:ext uri="{FF2B5EF4-FFF2-40B4-BE49-F238E27FC236}">
                <a16:creationId xmlns:a16="http://schemas.microsoft.com/office/drawing/2014/main" id="{C6631453-8536-47AB-9AAE-FF437939DEAE}"/>
              </a:ext>
            </a:extLst>
          </p:cNvPr>
          <p:cNvCxnSpPr/>
          <p:nvPr/>
        </p:nvCxnSpPr>
        <p:spPr>
          <a:xfrm>
            <a:off x="4008474" y="2551814"/>
            <a:ext cx="96719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8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9C0-60E8-4AD4-B6C9-008FEA81715A}"/>
              </a:ext>
            </a:extLst>
          </p:cNvPr>
          <p:cNvSpPr>
            <a:spLocks noGrp="1"/>
          </p:cNvSpPr>
          <p:nvPr>
            <p:ph type="title"/>
          </p:nvPr>
        </p:nvSpPr>
        <p:spPr>
          <a:xfrm>
            <a:off x="677334" y="287079"/>
            <a:ext cx="8596668" cy="1244009"/>
          </a:xfrm>
        </p:spPr>
        <p:txBody>
          <a:bodyPr/>
          <a:lstStyle/>
          <a:p>
            <a:pPr algn="ctr"/>
            <a:r>
              <a:rPr lang="en-US" dirty="0"/>
              <a:t>FIN (Financial Information Number), aka “specific encounter”</a:t>
            </a:r>
          </a:p>
        </p:txBody>
      </p:sp>
      <p:sp>
        <p:nvSpPr>
          <p:cNvPr id="3" name="Content Placeholder 2">
            <a:extLst>
              <a:ext uri="{FF2B5EF4-FFF2-40B4-BE49-F238E27FC236}">
                <a16:creationId xmlns:a16="http://schemas.microsoft.com/office/drawing/2014/main" id="{AEAC17B1-FAF8-4B59-92F4-E80BF988D8B7}"/>
              </a:ext>
            </a:extLst>
          </p:cNvPr>
          <p:cNvSpPr>
            <a:spLocks noGrp="1"/>
          </p:cNvSpPr>
          <p:nvPr>
            <p:ph idx="1"/>
          </p:nvPr>
        </p:nvSpPr>
        <p:spPr>
          <a:xfrm>
            <a:off x="677334" y="1629974"/>
            <a:ext cx="8596668" cy="3880773"/>
          </a:xfrm>
        </p:spPr>
        <p:txBody>
          <a:bodyPr/>
          <a:lstStyle/>
          <a:p>
            <a:r>
              <a:rPr lang="en-US" dirty="0"/>
              <a:t>Make sure you are in the correct FIN (specific encounter). This matters heavily when ordering items.  </a:t>
            </a:r>
          </a:p>
          <a:p>
            <a:r>
              <a:rPr lang="en-US" dirty="0"/>
              <a:t>You encounters are all OUTPATIENT. Please make sure you are ordering on an outpatient FIN. Orders from being on the wrong type of FIN (inpatient, ED, Pre-reg) will not route correctly and cause delays in patient care. </a:t>
            </a:r>
          </a:p>
          <a:p>
            <a:endParaRPr lang="en-US" dirty="0"/>
          </a:p>
        </p:txBody>
      </p:sp>
      <p:pic>
        <p:nvPicPr>
          <p:cNvPr id="20" name="Picture 19">
            <a:extLst>
              <a:ext uri="{FF2B5EF4-FFF2-40B4-BE49-F238E27FC236}">
                <a16:creationId xmlns:a16="http://schemas.microsoft.com/office/drawing/2014/main" id="{822AF22A-4542-4B0F-ACF2-1E97E82E441B}"/>
              </a:ext>
            </a:extLst>
          </p:cNvPr>
          <p:cNvPicPr>
            <a:picLocks noChangeAspect="1"/>
          </p:cNvPicPr>
          <p:nvPr/>
        </p:nvPicPr>
        <p:blipFill>
          <a:blip r:embed="rId2"/>
          <a:stretch>
            <a:fillRect/>
          </a:stretch>
        </p:blipFill>
        <p:spPr>
          <a:xfrm>
            <a:off x="457198" y="3429000"/>
            <a:ext cx="10165357" cy="3361126"/>
          </a:xfrm>
          <a:prstGeom prst="rect">
            <a:avLst/>
          </a:prstGeom>
        </p:spPr>
      </p:pic>
    </p:spTree>
    <p:extLst>
      <p:ext uri="{BB962C8B-B14F-4D97-AF65-F5344CB8AC3E}">
        <p14:creationId xmlns:p14="http://schemas.microsoft.com/office/powerpoint/2010/main" val="1217413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8DD3-EBCA-4AD6-8728-03E02097C962}"/>
              </a:ext>
            </a:extLst>
          </p:cNvPr>
          <p:cNvSpPr>
            <a:spLocks noGrp="1"/>
          </p:cNvSpPr>
          <p:nvPr>
            <p:ph type="title"/>
          </p:nvPr>
        </p:nvSpPr>
        <p:spPr/>
        <p:txBody>
          <a:bodyPr/>
          <a:lstStyle/>
          <a:p>
            <a:r>
              <a:rPr lang="en-US" dirty="0"/>
              <a:t>Prenatal Case Management</a:t>
            </a:r>
          </a:p>
        </p:txBody>
      </p:sp>
      <p:sp>
        <p:nvSpPr>
          <p:cNvPr id="3" name="Content Placeholder 2">
            <a:extLst>
              <a:ext uri="{FF2B5EF4-FFF2-40B4-BE49-F238E27FC236}">
                <a16:creationId xmlns:a16="http://schemas.microsoft.com/office/drawing/2014/main" id="{DF5275A1-F3FB-48E4-AF27-F0AFFCB56CDF}"/>
              </a:ext>
            </a:extLst>
          </p:cNvPr>
          <p:cNvSpPr>
            <a:spLocks noGrp="1"/>
          </p:cNvSpPr>
          <p:nvPr>
            <p:ph idx="1"/>
          </p:nvPr>
        </p:nvSpPr>
        <p:spPr>
          <a:xfrm>
            <a:off x="677334" y="1456661"/>
            <a:ext cx="8596668" cy="4584702"/>
          </a:xfrm>
        </p:spPr>
        <p:txBody>
          <a:bodyPr/>
          <a:lstStyle/>
          <a:p>
            <a:pPr marL="0" indent="0">
              <a:buNone/>
            </a:pPr>
            <a:r>
              <a:rPr lang="en-US" dirty="0"/>
              <a:t>Prenatal Case Managers: </a:t>
            </a:r>
            <a:r>
              <a:rPr lang="en-US" b="1" i="1" dirty="0"/>
              <a:t>Zhi Hastie (Villages A-K) x 6189 Susan Botamanenko (Villages L-Z) x 6548 &amp; </a:t>
            </a:r>
          </a:p>
          <a:p>
            <a:pPr marL="0" indent="0">
              <a:buNone/>
            </a:pPr>
            <a:r>
              <a:rPr lang="en-US" b="1" i="1" dirty="0"/>
              <a:t>	</a:t>
            </a:r>
          </a:p>
          <a:p>
            <a:r>
              <a:rPr lang="en-US" dirty="0"/>
              <a:t>For prenatal specifically, orders you might place are as follows: </a:t>
            </a:r>
          </a:p>
          <a:p>
            <a:pPr lvl="1"/>
            <a:r>
              <a:rPr lang="en-US" dirty="0"/>
              <a:t>‘</a:t>
            </a:r>
            <a:r>
              <a:rPr lang="en-US" i="1" dirty="0"/>
              <a:t>Refer to High Risk OB internal</a:t>
            </a:r>
            <a:r>
              <a:rPr lang="en-US" dirty="0"/>
              <a:t>’-any high risk diagnosis/problems you want to address with the HROB team to discuss every Friday at rounds</a:t>
            </a:r>
          </a:p>
          <a:p>
            <a:pPr lvl="1"/>
            <a:r>
              <a:rPr lang="en-US" dirty="0"/>
              <a:t>‘</a:t>
            </a:r>
            <a:r>
              <a:rPr lang="en-US" i="1" dirty="0"/>
              <a:t>Refer to Obstetrics External-Future Transfer of Care</a:t>
            </a:r>
            <a:r>
              <a:rPr lang="en-US" dirty="0"/>
              <a:t>’ (for all transfers outside of YK)</a:t>
            </a:r>
          </a:p>
          <a:p>
            <a:pPr lvl="1"/>
            <a:r>
              <a:rPr lang="en-US" dirty="0"/>
              <a:t>‘</a:t>
            </a:r>
            <a:r>
              <a:rPr lang="en-US" i="1" dirty="0"/>
              <a:t>Refer to Obstetrics External-Perinatology</a:t>
            </a:r>
            <a:r>
              <a:rPr lang="en-US" dirty="0"/>
              <a:t>’ (this goes to Maternal Fetal Medicine @ ANMC)</a:t>
            </a:r>
          </a:p>
          <a:p>
            <a:endParaRPr lang="en-US" dirty="0"/>
          </a:p>
        </p:txBody>
      </p:sp>
    </p:spTree>
    <p:extLst>
      <p:ext uri="{BB962C8B-B14F-4D97-AF65-F5344CB8AC3E}">
        <p14:creationId xmlns:p14="http://schemas.microsoft.com/office/powerpoint/2010/main" val="3929515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3032"/>
            <a:ext cx="8596668" cy="687573"/>
          </a:xfrm>
        </p:spPr>
        <p:txBody>
          <a:bodyPr>
            <a:normAutofit fontScale="90000"/>
          </a:bodyPr>
          <a:lstStyle/>
          <a:p>
            <a:pPr algn="ctr"/>
            <a:r>
              <a:rPr lang="en-US" dirty="0"/>
              <a:t>Women’s Health – CDC Grant, Breast &amp; Cervical</a:t>
            </a:r>
          </a:p>
        </p:txBody>
      </p:sp>
      <p:pic>
        <p:nvPicPr>
          <p:cNvPr id="5" name="Picture 4">
            <a:extLst>
              <a:ext uri="{FF2B5EF4-FFF2-40B4-BE49-F238E27FC236}">
                <a16:creationId xmlns:a16="http://schemas.microsoft.com/office/drawing/2014/main" id="{37197988-5BAA-4A34-BF1F-8FCFAB731310}"/>
              </a:ext>
            </a:extLst>
          </p:cNvPr>
          <p:cNvPicPr>
            <a:picLocks noChangeAspect="1"/>
          </p:cNvPicPr>
          <p:nvPr/>
        </p:nvPicPr>
        <p:blipFill>
          <a:blip r:embed="rId2"/>
          <a:stretch>
            <a:fillRect/>
          </a:stretch>
        </p:blipFill>
        <p:spPr>
          <a:xfrm>
            <a:off x="2872673" y="5446529"/>
            <a:ext cx="2806263" cy="260497"/>
          </a:xfrm>
          <a:prstGeom prst="rect">
            <a:avLst/>
          </a:prstGeom>
        </p:spPr>
      </p:pic>
      <p:sp>
        <p:nvSpPr>
          <p:cNvPr id="3" name="Content Placeholder 2"/>
          <p:cNvSpPr>
            <a:spLocks noGrp="1"/>
          </p:cNvSpPr>
          <p:nvPr>
            <p:ph idx="1"/>
          </p:nvPr>
        </p:nvSpPr>
        <p:spPr>
          <a:xfrm>
            <a:off x="677334" y="1281222"/>
            <a:ext cx="9434229" cy="5390707"/>
          </a:xfrm>
        </p:spPr>
        <p:txBody>
          <a:bodyPr>
            <a:normAutofit fontScale="70000" lnSpcReduction="20000"/>
          </a:bodyPr>
          <a:lstStyle/>
          <a:p>
            <a:pPr lvl="0"/>
            <a:r>
              <a:rPr lang="en-US" sz="2600" dirty="0"/>
              <a:t>Breast &amp; Cervical Grant</a:t>
            </a:r>
          </a:p>
          <a:p>
            <a:pPr lvl="1"/>
            <a:r>
              <a:rPr lang="en-US" sz="2200" dirty="0"/>
              <a:t>The CDC provides a grant to YKHC for certain Women’s Health situations. It can ONLY be used for Mammograms or cervical cancer screenings. </a:t>
            </a:r>
          </a:p>
          <a:p>
            <a:pPr lvl="3"/>
            <a:r>
              <a:rPr lang="en-US" sz="1800" dirty="0"/>
              <a:t>To place an order for this, choose:</a:t>
            </a:r>
          </a:p>
          <a:p>
            <a:pPr marL="1371600" lvl="3" indent="0">
              <a:buNone/>
            </a:pPr>
            <a:r>
              <a:rPr lang="en-US" sz="1800" dirty="0"/>
              <a:t> </a:t>
            </a:r>
          </a:p>
          <a:p>
            <a:pPr lvl="1"/>
            <a:r>
              <a:rPr lang="en-US" sz="2200" i="1" dirty="0"/>
              <a:t>Patients need to fall under specific CDC guidelines and qualify by INCOME.  The may or may not qualify depending on when they were last seen for a screening Cervical cancer screening/Mammo and what their last result was or when they are next due</a:t>
            </a:r>
          </a:p>
          <a:p>
            <a:pPr lvl="1"/>
            <a:r>
              <a:rPr lang="en-US" sz="2200" dirty="0"/>
              <a:t>This grant can also cover abnormal symptoms, even though they may technically not be due yet (Breast pain, breast lump, cervical abnormalities requiring colposcopies and/or LEEPs)</a:t>
            </a:r>
          </a:p>
          <a:p>
            <a:pPr lvl="1"/>
            <a:r>
              <a:rPr lang="en-US" sz="2200" dirty="0"/>
              <a:t>This grant DOES NOT cover for patients to travel in for general women’s health issues, birth control or pregnancy (unless they are also due for screening or follow up for abnormal symptoms)</a:t>
            </a:r>
          </a:p>
          <a:p>
            <a:pPr lvl="1"/>
            <a:r>
              <a:rPr lang="en-US" sz="2200" dirty="0"/>
              <a:t>The Grant will try to coordinate with other appts/departments as needed, but appropriate communication should be made to </a:t>
            </a:r>
            <a:r>
              <a:rPr lang="en-US" sz="2200" b="1" dirty="0"/>
              <a:t>Alison Suiter, WH Case Manager </a:t>
            </a:r>
            <a:r>
              <a:rPr lang="en-US" sz="2200" dirty="0"/>
              <a:t>x- 6532 or TigerText</a:t>
            </a:r>
          </a:p>
          <a:p>
            <a:pPr marL="457200" lvl="1" indent="0">
              <a:buNone/>
            </a:pPr>
            <a:endParaRPr lang="en-US" sz="2200" dirty="0"/>
          </a:p>
          <a:p>
            <a:pPr lvl="0"/>
            <a:r>
              <a:rPr lang="en-US" sz="2600" dirty="0"/>
              <a:t>Non-screening type breast referrals go to External Surgery Department using the following order: </a:t>
            </a:r>
          </a:p>
          <a:p>
            <a:pPr lvl="1"/>
            <a:r>
              <a:rPr lang="en-US" sz="2200" dirty="0"/>
              <a:t>These should be covered by Medicaid and MAY qualify for the women’s health grant funding for travel (</a:t>
            </a:r>
            <a:r>
              <a:rPr lang="en-US" sz="2200" b="1" dirty="0"/>
              <a:t>not all appts can be covered by the CDC Grant</a:t>
            </a:r>
            <a:r>
              <a:rPr lang="en-US" sz="2200" dirty="0"/>
              <a:t>)</a:t>
            </a:r>
          </a:p>
          <a:p>
            <a:pPr lvl="1"/>
            <a:endParaRPr lang="en-US" sz="2200" dirty="0"/>
          </a:p>
          <a:p>
            <a:pPr lvl="1"/>
            <a:endParaRPr lang="en-US" sz="2200" dirty="0"/>
          </a:p>
          <a:p>
            <a:pPr lvl="1"/>
            <a:endParaRPr lang="en-US" sz="2200" dirty="0"/>
          </a:p>
          <a:p>
            <a:pPr marL="457200" lvl="1" indent="0">
              <a:buNone/>
            </a:pPr>
            <a:endParaRPr lang="en-US" sz="2200" dirty="0"/>
          </a:p>
          <a:p>
            <a:endParaRPr lang="en-US" dirty="0"/>
          </a:p>
        </p:txBody>
      </p:sp>
      <p:pic>
        <p:nvPicPr>
          <p:cNvPr id="6" name="Picture 5">
            <a:extLst>
              <a:ext uri="{FF2B5EF4-FFF2-40B4-BE49-F238E27FC236}">
                <a16:creationId xmlns:a16="http://schemas.microsoft.com/office/drawing/2014/main" id="{5927C4AD-627A-4922-A773-5CB4DFDFEA7A}"/>
              </a:ext>
            </a:extLst>
          </p:cNvPr>
          <p:cNvPicPr>
            <a:picLocks noChangeAspect="1"/>
          </p:cNvPicPr>
          <p:nvPr/>
        </p:nvPicPr>
        <p:blipFill>
          <a:blip r:embed="rId3"/>
          <a:stretch>
            <a:fillRect/>
          </a:stretch>
        </p:blipFill>
        <p:spPr>
          <a:xfrm>
            <a:off x="5394448" y="1875003"/>
            <a:ext cx="2806263" cy="783027"/>
          </a:xfrm>
          <a:prstGeom prst="rect">
            <a:avLst/>
          </a:prstGeom>
        </p:spPr>
      </p:pic>
      <p:sp>
        <p:nvSpPr>
          <p:cNvPr id="7" name="Oval 6">
            <a:extLst>
              <a:ext uri="{FF2B5EF4-FFF2-40B4-BE49-F238E27FC236}">
                <a16:creationId xmlns:a16="http://schemas.microsoft.com/office/drawing/2014/main" id="{FCEAD022-DAB5-4253-9CB2-E1AFF1ED3286}"/>
              </a:ext>
            </a:extLst>
          </p:cNvPr>
          <p:cNvSpPr/>
          <p:nvPr/>
        </p:nvSpPr>
        <p:spPr>
          <a:xfrm>
            <a:off x="2753833" y="5446529"/>
            <a:ext cx="3232297" cy="2604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04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7712"/>
            <a:ext cx="8596668" cy="1222744"/>
          </a:xfrm>
        </p:spPr>
        <p:txBody>
          <a:bodyPr/>
          <a:lstStyle/>
          <a:p>
            <a:pPr algn="ctr"/>
            <a:r>
              <a:rPr lang="en-US" dirty="0"/>
              <a:t>Women’s Health – GYN/High Risk Postpartum</a:t>
            </a:r>
          </a:p>
        </p:txBody>
      </p:sp>
      <p:sp>
        <p:nvSpPr>
          <p:cNvPr id="3" name="Content Placeholder 2"/>
          <p:cNvSpPr>
            <a:spLocks noGrp="1"/>
          </p:cNvSpPr>
          <p:nvPr>
            <p:ph idx="1"/>
          </p:nvPr>
        </p:nvSpPr>
        <p:spPr>
          <a:xfrm>
            <a:off x="677334" y="1669312"/>
            <a:ext cx="8596668" cy="4890976"/>
          </a:xfrm>
        </p:spPr>
        <p:txBody>
          <a:bodyPr>
            <a:normAutofit fontScale="70000" lnSpcReduction="20000"/>
          </a:bodyPr>
          <a:lstStyle/>
          <a:p>
            <a:r>
              <a:rPr lang="en-US" sz="2800" dirty="0"/>
              <a:t>Rebecca Martins, RN is your GYN/High Risk Postpartum Case Manager.</a:t>
            </a:r>
          </a:p>
          <a:p>
            <a:pPr lvl="1"/>
            <a:r>
              <a:rPr lang="en-US" sz="2600" dirty="0"/>
              <a:t> Ext-6375, and also on TigerText</a:t>
            </a:r>
          </a:p>
          <a:p>
            <a:pPr marL="457200" lvl="1" indent="0">
              <a:buNone/>
            </a:pPr>
            <a:endParaRPr lang="en-US" sz="2600" dirty="0"/>
          </a:p>
          <a:p>
            <a:pPr lvl="0"/>
            <a:r>
              <a:rPr lang="en-US" sz="2600" dirty="0"/>
              <a:t>Cervical Referrals may start with Dr. Compton here or sent direct to External GYN/ONC by using the following orders</a:t>
            </a:r>
          </a:p>
          <a:p>
            <a:pPr lvl="2"/>
            <a:r>
              <a:rPr lang="en-US" sz="2200" dirty="0"/>
              <a:t>‘Refer to Gynecology External’</a:t>
            </a:r>
          </a:p>
          <a:p>
            <a:pPr lvl="2"/>
            <a:r>
              <a:rPr lang="en-US" sz="2200" dirty="0"/>
              <a:t>‘Refer to Gynecology Internal’</a:t>
            </a:r>
          </a:p>
          <a:p>
            <a:pPr marL="914400" lvl="2" indent="0">
              <a:buNone/>
            </a:pPr>
            <a:endParaRPr lang="en-US" sz="2200" dirty="0"/>
          </a:p>
          <a:p>
            <a:r>
              <a:rPr lang="en-US" sz="2200" dirty="0"/>
              <a:t>Internal GYN Referrals should be for patients or issues that should ONLY be seen by a GYN and not a PCP/WH provider</a:t>
            </a:r>
          </a:p>
          <a:p>
            <a:pPr marL="457200" lvl="1" indent="0">
              <a:buNone/>
            </a:pPr>
            <a:r>
              <a:rPr lang="en-US" sz="1900" dirty="0"/>
              <a:t>Infertility- Refer to Gynecology Internal, Rebecca and Dr. Compton will review</a:t>
            </a:r>
          </a:p>
          <a:p>
            <a:pPr marL="457200" lvl="1" indent="0">
              <a:buNone/>
            </a:pPr>
            <a:r>
              <a:rPr lang="en-US" sz="1900" dirty="0"/>
              <a:t>Prolapse - Refer to Gynecology Internal, Rebecca and Dr. Compton will review</a:t>
            </a:r>
          </a:p>
          <a:p>
            <a:pPr marL="457200" lvl="1" indent="0">
              <a:buNone/>
            </a:pPr>
            <a:r>
              <a:rPr lang="en-US" sz="1900" dirty="0"/>
              <a:t>Vaginal Bleeding, PMB - Refer to Gynecology Internal</a:t>
            </a:r>
          </a:p>
          <a:p>
            <a:pPr marL="457200" lvl="1" indent="0">
              <a:buNone/>
            </a:pPr>
            <a:r>
              <a:rPr lang="en-US" sz="1900" dirty="0"/>
              <a:t>	*Order </a:t>
            </a:r>
            <a:r>
              <a:rPr lang="en-US" sz="1900" b="1" i="1" dirty="0"/>
              <a:t>US transvaginal for ANY type of abnormal vaginal bleeding</a:t>
            </a:r>
          </a:p>
          <a:p>
            <a:pPr marL="457200" lvl="1" indent="0">
              <a:buNone/>
            </a:pPr>
            <a:endParaRPr lang="en-US" sz="1900" b="1" i="1" dirty="0"/>
          </a:p>
          <a:p>
            <a:r>
              <a:rPr lang="en-US" sz="2600" dirty="0"/>
              <a:t>ALL female sterilizations are ordered as ‘Refer to Gynecology External’ </a:t>
            </a:r>
          </a:p>
          <a:p>
            <a:pPr lvl="0"/>
            <a:endParaRPr lang="en-US" dirty="0"/>
          </a:p>
          <a:p>
            <a:pPr marL="457200" lvl="1" indent="0">
              <a:buNone/>
            </a:pPr>
            <a:endParaRPr lang="en-US" sz="1900" b="1" i="1" dirty="0"/>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129676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Health General Referrals &amp; Follow Up</a:t>
            </a:r>
          </a:p>
        </p:txBody>
      </p:sp>
      <p:sp>
        <p:nvSpPr>
          <p:cNvPr id="3" name="Content Placeholder 2"/>
          <p:cNvSpPr>
            <a:spLocks noGrp="1"/>
          </p:cNvSpPr>
          <p:nvPr>
            <p:ph idx="1"/>
          </p:nvPr>
        </p:nvSpPr>
        <p:spPr/>
        <p:txBody>
          <a:bodyPr/>
          <a:lstStyle/>
          <a:p>
            <a:r>
              <a:rPr lang="en-US" b="1" u="sng" dirty="0"/>
              <a:t>General Referral Info</a:t>
            </a:r>
            <a:endParaRPr lang="en-US" dirty="0"/>
          </a:p>
          <a:p>
            <a:pPr lvl="0"/>
            <a:r>
              <a:rPr lang="en-US" dirty="0"/>
              <a:t>Non-beneficiaries patients will need to find their own private provider and then can call us to notify us where to send their records</a:t>
            </a:r>
          </a:p>
          <a:p>
            <a:pPr lvl="0"/>
            <a:r>
              <a:rPr lang="en-US" dirty="0"/>
              <a:t>Patients are always contacted by Case Management when sending a referral</a:t>
            </a:r>
          </a:p>
          <a:p>
            <a:pPr lvl="1"/>
            <a:r>
              <a:rPr lang="en-US" dirty="0"/>
              <a:t>To be notified of the referral</a:t>
            </a:r>
          </a:p>
          <a:p>
            <a:pPr lvl="1"/>
            <a:r>
              <a:rPr lang="en-US" dirty="0"/>
              <a:t>To be asked about insurance coverage, notified of their responsibility to pay for travel or to ask Grant qualification questions</a:t>
            </a:r>
          </a:p>
          <a:p>
            <a:pPr lvl="1"/>
            <a:r>
              <a:rPr lang="en-US" dirty="0"/>
              <a:t>They are also given the ANMC Department (Surgery, GYN/ONC) number to call if they have not heard from anyone about an appts in 2 weeks.  This is our standard in WH.  It then falls on the pt.. and is their responsibility to follow up with them or call us back if they are having trouble getting appts or aren’t receiving feedback from ANMC</a:t>
            </a:r>
          </a:p>
          <a:p>
            <a:endParaRPr lang="en-US" dirty="0"/>
          </a:p>
        </p:txBody>
      </p:sp>
    </p:spTree>
    <p:extLst>
      <p:ext uri="{BB962C8B-B14F-4D97-AF65-F5344CB8AC3E}">
        <p14:creationId xmlns:p14="http://schemas.microsoft.com/office/powerpoint/2010/main" val="4044657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2322" cy="1320800"/>
          </a:xfrm>
        </p:spPr>
        <p:txBody>
          <a:bodyPr/>
          <a:lstStyle/>
          <a:p>
            <a:r>
              <a:rPr lang="en-US" dirty="0"/>
              <a:t>Follow Up Appointments using Orders</a:t>
            </a:r>
          </a:p>
        </p:txBody>
      </p:sp>
      <p:sp>
        <p:nvSpPr>
          <p:cNvPr id="3" name="Content Placeholder 2"/>
          <p:cNvSpPr>
            <a:spLocks noGrp="1"/>
          </p:cNvSpPr>
          <p:nvPr>
            <p:ph idx="1"/>
          </p:nvPr>
        </p:nvSpPr>
        <p:spPr>
          <a:xfrm>
            <a:off x="677334" y="1648047"/>
            <a:ext cx="8596668" cy="4393315"/>
          </a:xfrm>
        </p:spPr>
        <p:txBody>
          <a:bodyPr>
            <a:normAutofit/>
          </a:bodyPr>
          <a:lstStyle/>
          <a:p>
            <a:pPr marL="0" indent="0">
              <a:buNone/>
            </a:pPr>
            <a:endParaRPr lang="en-US" dirty="0"/>
          </a:p>
          <a:p>
            <a:pPr lvl="0"/>
            <a:r>
              <a:rPr lang="en-US" dirty="0"/>
              <a:t>Please remember, it is an expectation to place follow up orders during your discharge on most patient encounters. This will ensure the feedback loop for our scheduling system and ensure future appointments are made.</a:t>
            </a:r>
          </a:p>
          <a:p>
            <a:pPr lvl="0"/>
            <a:endParaRPr lang="en-US" dirty="0"/>
          </a:p>
          <a:p>
            <a:pPr lvl="0"/>
            <a:r>
              <a:rPr lang="en-US" dirty="0"/>
              <a:t>Follow up orders should be placed with regard to </a:t>
            </a:r>
            <a:r>
              <a:rPr lang="en-US" i="1" dirty="0">
                <a:solidFill>
                  <a:srgbClr val="FF0000"/>
                </a:solidFill>
              </a:rPr>
              <a:t>where the patient lives</a:t>
            </a:r>
            <a:r>
              <a:rPr lang="en-US" dirty="0"/>
              <a:t>, </a:t>
            </a:r>
            <a:r>
              <a:rPr lang="en-US" i="1" dirty="0"/>
              <a:t>NOT</a:t>
            </a:r>
            <a:r>
              <a:rPr lang="en-US" dirty="0"/>
              <a:t> the provider location! </a:t>
            </a:r>
          </a:p>
          <a:p>
            <a:pPr lvl="1"/>
            <a:r>
              <a:rPr lang="en-US" dirty="0"/>
              <a:t>How do I know where the patient lives? Check the VILLAGE at the top of any chart: </a:t>
            </a:r>
          </a:p>
          <a:p>
            <a:pPr lvl="1"/>
            <a:endParaRPr lang="en-US" dirty="0"/>
          </a:p>
          <a:p>
            <a:pPr marL="457200" lvl="1" indent="0">
              <a:buNone/>
            </a:pPr>
            <a:endParaRPr lang="en-US" dirty="0"/>
          </a:p>
          <a:p>
            <a:endParaRPr lang="en-US" dirty="0"/>
          </a:p>
        </p:txBody>
      </p:sp>
      <p:pic>
        <p:nvPicPr>
          <p:cNvPr id="4" name="Picture 3">
            <a:extLst>
              <a:ext uri="{FF2B5EF4-FFF2-40B4-BE49-F238E27FC236}">
                <a16:creationId xmlns:a16="http://schemas.microsoft.com/office/drawing/2014/main" id="{66B7A80D-567B-43D0-85D2-F35B87E1BAA2}"/>
              </a:ext>
            </a:extLst>
          </p:cNvPr>
          <p:cNvPicPr>
            <a:picLocks noChangeAspect="1"/>
          </p:cNvPicPr>
          <p:nvPr/>
        </p:nvPicPr>
        <p:blipFill>
          <a:blip r:embed="rId2"/>
          <a:stretch>
            <a:fillRect/>
          </a:stretch>
        </p:blipFill>
        <p:spPr>
          <a:xfrm>
            <a:off x="1494280" y="4598988"/>
            <a:ext cx="6962775" cy="657225"/>
          </a:xfrm>
          <a:prstGeom prst="rect">
            <a:avLst/>
          </a:prstGeom>
        </p:spPr>
      </p:pic>
    </p:spTree>
    <p:extLst>
      <p:ext uri="{BB962C8B-B14F-4D97-AF65-F5344CB8AC3E}">
        <p14:creationId xmlns:p14="http://schemas.microsoft.com/office/powerpoint/2010/main" val="171181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2322" cy="1320800"/>
          </a:xfrm>
        </p:spPr>
        <p:txBody>
          <a:bodyPr/>
          <a:lstStyle/>
          <a:p>
            <a:r>
              <a:rPr lang="en-US" dirty="0"/>
              <a:t>Follow Up Appointments using Orders</a:t>
            </a:r>
          </a:p>
        </p:txBody>
      </p:sp>
      <p:sp>
        <p:nvSpPr>
          <p:cNvPr id="3" name="Content Placeholder 2"/>
          <p:cNvSpPr>
            <a:spLocks noGrp="1"/>
          </p:cNvSpPr>
          <p:nvPr>
            <p:ph idx="1"/>
          </p:nvPr>
        </p:nvSpPr>
        <p:spPr>
          <a:xfrm>
            <a:off x="677334" y="1382233"/>
            <a:ext cx="8596668" cy="4393315"/>
          </a:xfrm>
        </p:spPr>
        <p:txBody>
          <a:bodyPr>
            <a:normAutofit/>
          </a:bodyPr>
          <a:lstStyle/>
          <a:p>
            <a:pPr marL="0" indent="0">
              <a:buNone/>
            </a:pPr>
            <a:endParaRPr lang="en-US" dirty="0"/>
          </a:p>
          <a:p>
            <a:r>
              <a:rPr lang="en-US" dirty="0"/>
              <a:t>Examples of F/U order – in person: </a:t>
            </a:r>
          </a:p>
          <a:p>
            <a:pPr lvl="1"/>
            <a:r>
              <a:rPr lang="en-US" dirty="0"/>
              <a:t>“Hooper Bay Follow Up” – means, please return to </a:t>
            </a:r>
            <a:r>
              <a:rPr lang="en-US" i="1" dirty="0"/>
              <a:t>Hooper Bay </a:t>
            </a:r>
            <a:r>
              <a:rPr lang="en-US" dirty="0"/>
              <a:t>for an </a:t>
            </a:r>
            <a:r>
              <a:rPr lang="en-US" i="1" dirty="0"/>
              <a:t>in-person appt. </a:t>
            </a:r>
          </a:p>
          <a:p>
            <a:pPr lvl="1"/>
            <a:endParaRPr lang="en-US" dirty="0"/>
          </a:p>
          <a:p>
            <a:pPr marL="457200" lvl="1" indent="0">
              <a:buNone/>
            </a:pPr>
            <a:endParaRPr lang="en-US" dirty="0"/>
          </a:p>
        </p:txBody>
      </p:sp>
      <p:pic>
        <p:nvPicPr>
          <p:cNvPr id="4" name="Picture 3">
            <a:extLst>
              <a:ext uri="{FF2B5EF4-FFF2-40B4-BE49-F238E27FC236}">
                <a16:creationId xmlns:a16="http://schemas.microsoft.com/office/drawing/2014/main" id="{76AB25BC-33F0-4142-A520-09942A294913}"/>
              </a:ext>
            </a:extLst>
          </p:cNvPr>
          <p:cNvPicPr>
            <a:picLocks noChangeAspect="1"/>
          </p:cNvPicPr>
          <p:nvPr/>
        </p:nvPicPr>
        <p:blipFill>
          <a:blip r:embed="rId2"/>
          <a:stretch>
            <a:fillRect/>
          </a:stretch>
        </p:blipFill>
        <p:spPr>
          <a:xfrm>
            <a:off x="181860" y="2975011"/>
            <a:ext cx="9092141" cy="3655081"/>
          </a:xfrm>
          <a:prstGeom prst="rect">
            <a:avLst/>
          </a:prstGeom>
        </p:spPr>
      </p:pic>
    </p:spTree>
    <p:extLst>
      <p:ext uri="{BB962C8B-B14F-4D97-AF65-F5344CB8AC3E}">
        <p14:creationId xmlns:p14="http://schemas.microsoft.com/office/powerpoint/2010/main" val="1510123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962322" cy="1320800"/>
          </a:xfrm>
        </p:spPr>
        <p:txBody>
          <a:bodyPr/>
          <a:lstStyle/>
          <a:p>
            <a:r>
              <a:rPr lang="en-US" dirty="0"/>
              <a:t>Follow Up Appointments using Orders</a:t>
            </a:r>
          </a:p>
        </p:txBody>
      </p:sp>
      <p:pic>
        <p:nvPicPr>
          <p:cNvPr id="4" name="Picture 3">
            <a:extLst>
              <a:ext uri="{FF2B5EF4-FFF2-40B4-BE49-F238E27FC236}">
                <a16:creationId xmlns:a16="http://schemas.microsoft.com/office/drawing/2014/main" id="{A4DC2FB7-842D-439D-A549-2A484B0B555B}"/>
              </a:ext>
            </a:extLst>
          </p:cNvPr>
          <p:cNvPicPr>
            <a:picLocks noChangeAspect="1"/>
          </p:cNvPicPr>
          <p:nvPr/>
        </p:nvPicPr>
        <p:blipFill>
          <a:blip r:embed="rId2"/>
          <a:stretch>
            <a:fillRect/>
          </a:stretch>
        </p:blipFill>
        <p:spPr>
          <a:xfrm>
            <a:off x="737991" y="2806211"/>
            <a:ext cx="7934325" cy="1771650"/>
          </a:xfrm>
          <a:prstGeom prst="rect">
            <a:avLst/>
          </a:prstGeom>
        </p:spPr>
      </p:pic>
      <p:sp>
        <p:nvSpPr>
          <p:cNvPr id="3" name="Content Placeholder 2"/>
          <p:cNvSpPr>
            <a:spLocks noGrp="1"/>
          </p:cNvSpPr>
          <p:nvPr>
            <p:ph idx="1"/>
          </p:nvPr>
        </p:nvSpPr>
        <p:spPr>
          <a:xfrm>
            <a:off x="677334" y="1382233"/>
            <a:ext cx="8596668" cy="4986669"/>
          </a:xfrm>
        </p:spPr>
        <p:txBody>
          <a:bodyPr>
            <a:normAutofit lnSpcReduction="10000"/>
          </a:bodyPr>
          <a:lstStyle/>
          <a:p>
            <a:pPr marL="0" indent="0">
              <a:buNone/>
            </a:pPr>
            <a:endParaRPr lang="en-US" dirty="0"/>
          </a:p>
          <a:p>
            <a:r>
              <a:rPr lang="en-US" dirty="0"/>
              <a:t>Example of F/U order – Video Teleconference (VTC): </a:t>
            </a:r>
          </a:p>
          <a:p>
            <a:pPr lvl="1"/>
            <a:r>
              <a:rPr lang="en-US" dirty="0"/>
              <a:t>“Pilot Station Follow Up - VTC” – means, please return to </a:t>
            </a:r>
            <a:r>
              <a:rPr lang="en-US" i="1" dirty="0"/>
              <a:t>Pilot Station clinic </a:t>
            </a:r>
            <a:r>
              <a:rPr lang="en-US" dirty="0"/>
              <a:t>for a </a:t>
            </a:r>
            <a:r>
              <a:rPr lang="en-US" i="1" dirty="0"/>
              <a:t>VTC appt. </a:t>
            </a:r>
          </a:p>
          <a:p>
            <a:pPr lvl="1"/>
            <a:endParaRPr lang="en-US" i="1" dirty="0"/>
          </a:p>
          <a:p>
            <a:pPr lvl="1"/>
            <a:endParaRPr lang="en-US" i="1" dirty="0"/>
          </a:p>
          <a:p>
            <a:pPr lvl="1"/>
            <a:endParaRPr lang="en-US" i="1" dirty="0"/>
          </a:p>
          <a:p>
            <a:pPr lvl="1"/>
            <a:endParaRPr lang="en-US" i="1" dirty="0"/>
          </a:p>
          <a:p>
            <a:pPr lvl="1"/>
            <a:endParaRPr lang="en-US" i="1" dirty="0"/>
          </a:p>
          <a:p>
            <a:pPr lvl="1"/>
            <a:r>
              <a:rPr lang="en-US" dirty="0"/>
              <a:t>Why to use? – The patient LIVES in Pilot Station, not the SRC village you are working in. this allows a way to follow up remotely. Placing this order allows the scheduling team to make the appt. correctly. </a:t>
            </a:r>
          </a:p>
          <a:p>
            <a:pPr lvl="1"/>
            <a:r>
              <a:rPr lang="en-US" dirty="0"/>
              <a:t>Which order to use? – the SRC locations have smaller villages in their ‘service region’. Patients from these locations may only travel to you physically once a year or less. A VTC will allow you to keep in touch with patents without the logistics of travel. </a:t>
            </a:r>
          </a:p>
          <a:p>
            <a:pPr lvl="1"/>
            <a:endParaRPr lang="en-US" dirty="0"/>
          </a:p>
          <a:p>
            <a:pPr marL="457200" lvl="1" indent="0">
              <a:buNone/>
            </a:pPr>
            <a:endParaRPr lang="en-US" dirty="0"/>
          </a:p>
        </p:txBody>
      </p:sp>
    </p:spTree>
    <p:extLst>
      <p:ext uri="{BB962C8B-B14F-4D97-AF65-F5344CB8AC3E}">
        <p14:creationId xmlns:p14="http://schemas.microsoft.com/office/powerpoint/2010/main" val="4233869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C5F2-5D4B-4961-8225-E1570534A9D5}"/>
              </a:ext>
            </a:extLst>
          </p:cNvPr>
          <p:cNvSpPr>
            <a:spLocks noGrp="1"/>
          </p:cNvSpPr>
          <p:nvPr>
            <p:ph type="title"/>
          </p:nvPr>
        </p:nvSpPr>
        <p:spPr>
          <a:xfrm>
            <a:off x="222674" y="82550"/>
            <a:ext cx="10186600" cy="736157"/>
          </a:xfrm>
        </p:spPr>
        <p:txBody>
          <a:bodyPr>
            <a:noAutofit/>
          </a:bodyPr>
          <a:lstStyle/>
          <a:p>
            <a:r>
              <a:rPr lang="en-US" sz="2400" dirty="0"/>
              <a:t>SRC service region villages - VTC orders should be considered in corresponding villages (denoted by color):</a:t>
            </a:r>
          </a:p>
        </p:txBody>
      </p:sp>
      <p:pic>
        <p:nvPicPr>
          <p:cNvPr id="34" name="Picture 33">
            <a:extLst>
              <a:ext uri="{FF2B5EF4-FFF2-40B4-BE49-F238E27FC236}">
                <a16:creationId xmlns:a16="http://schemas.microsoft.com/office/drawing/2014/main" id="{4EBACA74-BFE4-42CA-A44F-A787586CC533}"/>
              </a:ext>
            </a:extLst>
          </p:cNvPr>
          <p:cNvPicPr>
            <a:picLocks noChangeAspect="1"/>
          </p:cNvPicPr>
          <p:nvPr/>
        </p:nvPicPr>
        <p:blipFill>
          <a:blip r:embed="rId2"/>
          <a:stretch>
            <a:fillRect/>
          </a:stretch>
        </p:blipFill>
        <p:spPr>
          <a:xfrm>
            <a:off x="872423" y="893135"/>
            <a:ext cx="8260944" cy="5915579"/>
          </a:xfrm>
          <a:prstGeom prst="rect">
            <a:avLst/>
          </a:prstGeom>
        </p:spPr>
      </p:pic>
    </p:spTree>
    <p:extLst>
      <p:ext uri="{BB962C8B-B14F-4D97-AF65-F5344CB8AC3E}">
        <p14:creationId xmlns:p14="http://schemas.microsoft.com/office/powerpoint/2010/main" val="1192898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3219-9EE6-4767-B1AC-DBFC9A820048}"/>
              </a:ext>
            </a:extLst>
          </p:cNvPr>
          <p:cNvSpPr>
            <a:spLocks noGrp="1"/>
          </p:cNvSpPr>
          <p:nvPr>
            <p:ph type="title"/>
          </p:nvPr>
        </p:nvSpPr>
        <p:spPr>
          <a:xfrm>
            <a:off x="677334" y="609600"/>
            <a:ext cx="8596668" cy="772633"/>
          </a:xfrm>
        </p:spPr>
        <p:txBody>
          <a:bodyPr/>
          <a:lstStyle/>
          <a:p>
            <a:r>
              <a:rPr lang="en-US" dirty="0"/>
              <a:t>Surgical Case Management</a:t>
            </a:r>
          </a:p>
        </p:txBody>
      </p:sp>
      <p:sp>
        <p:nvSpPr>
          <p:cNvPr id="3" name="Content Placeholder 2">
            <a:extLst>
              <a:ext uri="{FF2B5EF4-FFF2-40B4-BE49-F238E27FC236}">
                <a16:creationId xmlns:a16="http://schemas.microsoft.com/office/drawing/2014/main" id="{D20323BA-4B27-4C26-AA59-A9F1984E9919}"/>
              </a:ext>
            </a:extLst>
          </p:cNvPr>
          <p:cNvSpPr>
            <a:spLocks noGrp="1"/>
          </p:cNvSpPr>
          <p:nvPr>
            <p:ph idx="1"/>
          </p:nvPr>
        </p:nvSpPr>
        <p:spPr>
          <a:xfrm>
            <a:off x="677334" y="1382233"/>
            <a:ext cx="8596668" cy="4866167"/>
          </a:xfrm>
        </p:spPr>
        <p:txBody>
          <a:bodyPr>
            <a:normAutofit fontScale="92500" lnSpcReduction="20000"/>
          </a:bodyPr>
          <a:lstStyle/>
          <a:p>
            <a:pPr lvl="0"/>
            <a:r>
              <a:rPr lang="en-US" dirty="0"/>
              <a:t>EGD/CS Surgery CM is Devon Jeppesen, (907)545-4425</a:t>
            </a:r>
          </a:p>
          <a:p>
            <a:pPr lvl="0"/>
            <a:r>
              <a:rPr lang="en-US" dirty="0"/>
              <a:t> still working on a huge EGD/Colonoscopy backlog from COVID </a:t>
            </a:r>
          </a:p>
          <a:p>
            <a:pPr lvl="1"/>
            <a:r>
              <a:rPr lang="en-US" dirty="0"/>
              <a:t>Internal EGD and/or Colonoscopy orders:</a:t>
            </a:r>
          </a:p>
          <a:p>
            <a:pPr lvl="2"/>
            <a:r>
              <a:rPr lang="en-US" dirty="0"/>
              <a:t>Thousands (3000+) on request queue for internal orders. This includes past due orders, current orders and future orders (not due as of today) there is no way to separate out past due and current from future on this list.</a:t>
            </a:r>
          </a:p>
          <a:p>
            <a:pPr lvl="3"/>
            <a:r>
              <a:rPr lang="en-US" dirty="0"/>
              <a:t>Please keep in mind we only have 2 regular endoscopists here on site and we do not scope full time. For 2024 on average we scope about 10.25 days per month. </a:t>
            </a:r>
          </a:p>
          <a:p>
            <a:pPr lvl="2"/>
            <a:r>
              <a:rPr lang="en-US" dirty="0"/>
              <a:t>If you feel a pt.. is way overdue or you are concerned for any reason, please order as urgent and feel free to reach out to me via TT to ask me to get pt.. scheduled as soon as possible. I can generally get these pts in quickly (within a couple weeks depending on scope schedule and travel). The urgent and past surveillance/diagnostic orders are the priority to be scoped at this time. </a:t>
            </a:r>
          </a:p>
          <a:p>
            <a:pPr lvl="2"/>
            <a:r>
              <a:rPr lang="en-US" dirty="0"/>
              <a:t>If you have pts who are screening (no family hx CRC, no history of polyps, no concerning symptoms) please offer and encourage them to do an IFOB, if it is positive they should get urgent order for colonoscopy and if negative they can get future order for colonoscopy in 1 year from negative IFOB date.</a:t>
            </a:r>
          </a:p>
          <a:p>
            <a:pPr lvl="2"/>
            <a:r>
              <a:rPr lang="en-US" dirty="0"/>
              <a:t>If you have surveillance pts (family hx CRC or personal history of polyps) and are due now or in last year I will probably not get to them for a while realistically, please offer and encourage these </a:t>
            </a:r>
            <a:r>
              <a:rPr lang="en-US" dirty="0" err="1"/>
              <a:t>pt.s</a:t>
            </a:r>
            <a:r>
              <a:rPr lang="en-US" dirty="0"/>
              <a:t> to have an IFOB, if negative leave order as is and if positive put in urgent order for colonoscopy. </a:t>
            </a:r>
          </a:p>
          <a:p>
            <a:pPr lvl="2"/>
            <a:r>
              <a:rPr lang="en-US" dirty="0"/>
              <a:t>We do not do dilatation or hemorrhoidectomy/banding here at YK, these pts need referrals to ANMC.</a:t>
            </a:r>
          </a:p>
          <a:p>
            <a:endParaRPr lang="en-US" dirty="0"/>
          </a:p>
        </p:txBody>
      </p:sp>
    </p:spTree>
    <p:extLst>
      <p:ext uri="{BB962C8B-B14F-4D97-AF65-F5344CB8AC3E}">
        <p14:creationId xmlns:p14="http://schemas.microsoft.com/office/powerpoint/2010/main" val="4210578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3219-9EE6-4767-B1AC-DBFC9A820048}"/>
              </a:ext>
            </a:extLst>
          </p:cNvPr>
          <p:cNvSpPr>
            <a:spLocks noGrp="1"/>
          </p:cNvSpPr>
          <p:nvPr>
            <p:ph type="title"/>
          </p:nvPr>
        </p:nvSpPr>
        <p:spPr>
          <a:xfrm>
            <a:off x="677334" y="609600"/>
            <a:ext cx="8596668" cy="772633"/>
          </a:xfrm>
        </p:spPr>
        <p:txBody>
          <a:bodyPr/>
          <a:lstStyle/>
          <a:p>
            <a:r>
              <a:rPr lang="en-US" dirty="0"/>
              <a:t>Surgical Case Management</a:t>
            </a:r>
          </a:p>
        </p:txBody>
      </p:sp>
      <p:pic>
        <p:nvPicPr>
          <p:cNvPr id="4" name="Content Placeholder 3">
            <a:extLst>
              <a:ext uri="{FF2B5EF4-FFF2-40B4-BE49-F238E27FC236}">
                <a16:creationId xmlns:a16="http://schemas.microsoft.com/office/drawing/2014/main" id="{F7E1D9BD-029B-4787-BC13-76D9C89ADD31}"/>
              </a:ext>
            </a:extLst>
          </p:cNvPr>
          <p:cNvPicPr>
            <a:picLocks noGrp="1"/>
          </p:cNvPicPr>
          <p:nvPr>
            <p:ph idx="1"/>
          </p:nvPr>
        </p:nvPicPr>
        <p:blipFill>
          <a:blip r:embed="rId2"/>
          <a:stretch>
            <a:fillRect/>
          </a:stretch>
        </p:blipFill>
        <p:spPr>
          <a:xfrm>
            <a:off x="6687879" y="255181"/>
            <a:ext cx="4826787" cy="6443331"/>
          </a:xfrm>
          <a:prstGeom prst="rect">
            <a:avLst/>
          </a:prstGeom>
        </p:spPr>
      </p:pic>
      <p:sp>
        <p:nvSpPr>
          <p:cNvPr id="5" name="Rectangle 4">
            <a:extLst>
              <a:ext uri="{FF2B5EF4-FFF2-40B4-BE49-F238E27FC236}">
                <a16:creationId xmlns:a16="http://schemas.microsoft.com/office/drawing/2014/main" id="{2CF33A3B-4E24-4303-ACD7-633CB6DC41FD}"/>
              </a:ext>
            </a:extLst>
          </p:cNvPr>
          <p:cNvSpPr/>
          <p:nvPr/>
        </p:nvSpPr>
        <p:spPr>
          <a:xfrm>
            <a:off x="124046" y="1540356"/>
            <a:ext cx="6096000" cy="3242234"/>
          </a:xfrm>
          <a:prstGeom prst="rect">
            <a:avLst/>
          </a:prstGeom>
        </p:spPr>
        <p:txBody>
          <a:bodyPr>
            <a:spAutoFit/>
          </a:bodyPr>
          <a:lstStyle/>
          <a:p>
            <a:pPr marL="742950" marR="0" lvl="1" indent="-285750">
              <a:lnSpc>
                <a:spcPct val="107000"/>
              </a:lnSpc>
              <a:spcBef>
                <a:spcPts val="0"/>
              </a:spcBef>
              <a:spcAft>
                <a:spcPts val="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Important order reminders: </a:t>
            </a:r>
          </a:p>
          <a:p>
            <a:pPr marL="1143000" marR="0" lvl="2" indent="-228600">
              <a:lnSpc>
                <a:spcPct val="107000"/>
              </a:lnSpc>
              <a:spcBef>
                <a:spcPts val="0"/>
              </a:spcBef>
              <a:spcAft>
                <a:spcPts val="0"/>
              </a:spcAft>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Screening: only pts who have never been scoped or only ever had normal colonoscopies. Once a pt.. has fam hx or polyps they will never be screening and should NOT be ordered as such.</a:t>
            </a:r>
          </a:p>
          <a:p>
            <a:pPr marL="1143000" marR="0" lvl="2" indent="-228600">
              <a:lnSpc>
                <a:spcPct val="107000"/>
              </a:lnSpc>
              <a:spcBef>
                <a:spcPts val="0"/>
              </a:spcBef>
              <a:spcAft>
                <a:spcPts val="0"/>
              </a:spcAft>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Diagnostic: any pts with current symptoms (rectal bleeding, abd pain, anemia, GERD, etc.)</a:t>
            </a:r>
          </a:p>
          <a:p>
            <a:pPr marL="1143000" marR="0" lvl="2" indent="-228600">
              <a:lnSpc>
                <a:spcPct val="107000"/>
              </a:lnSpc>
              <a:spcBef>
                <a:spcPts val="0"/>
              </a:spcBef>
              <a:spcAft>
                <a:spcPts val="0"/>
              </a:spcAft>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Surveillance: history of colon polyps and/or family history of CRC. Family history is 1 first degree relative or 2 second degree relatives. </a:t>
            </a:r>
          </a:p>
          <a:p>
            <a:pPr marL="1600200" marR="0" lvl="3" indent="-2286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Family history needs to be documented in chart in Histories&gt;Family section: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943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BA89-A4DF-4940-82DF-CFC280725765}"/>
              </a:ext>
            </a:extLst>
          </p:cNvPr>
          <p:cNvSpPr>
            <a:spLocks noGrp="1"/>
          </p:cNvSpPr>
          <p:nvPr>
            <p:ph type="title"/>
          </p:nvPr>
        </p:nvSpPr>
        <p:spPr/>
        <p:txBody>
          <a:bodyPr/>
          <a:lstStyle/>
          <a:p>
            <a:r>
              <a:rPr lang="en-US" dirty="0"/>
              <a:t>How Can We Help You?</a:t>
            </a:r>
          </a:p>
        </p:txBody>
      </p:sp>
      <p:sp>
        <p:nvSpPr>
          <p:cNvPr id="3" name="Content Placeholder 2">
            <a:extLst>
              <a:ext uri="{FF2B5EF4-FFF2-40B4-BE49-F238E27FC236}">
                <a16:creationId xmlns:a16="http://schemas.microsoft.com/office/drawing/2014/main" id="{C944343C-6F9A-4DC6-BCB5-A29BB38BAC89}"/>
              </a:ext>
            </a:extLst>
          </p:cNvPr>
          <p:cNvSpPr>
            <a:spLocks noGrp="1"/>
          </p:cNvSpPr>
          <p:nvPr>
            <p:ph idx="1"/>
          </p:nvPr>
        </p:nvSpPr>
        <p:spPr>
          <a:xfrm>
            <a:off x="677334" y="1350335"/>
            <a:ext cx="8596668" cy="4691027"/>
          </a:xfrm>
        </p:spPr>
        <p:txBody>
          <a:bodyPr>
            <a:normAutofit lnSpcReduction="10000"/>
          </a:bodyPr>
          <a:lstStyle/>
          <a:p>
            <a:endParaRPr lang="en-US" dirty="0"/>
          </a:p>
          <a:p>
            <a:r>
              <a:rPr lang="en-US" dirty="0"/>
              <a:t>Once you know which POD and/or Village location the patient is in, you can refer to the </a:t>
            </a:r>
            <a:r>
              <a:rPr lang="en-US" b="1" dirty="0"/>
              <a:t>staffing list for Case Management </a:t>
            </a:r>
            <a:r>
              <a:rPr lang="en-US" dirty="0"/>
              <a:t>(shown on next slide). It is a good idea to have this list saved to your HomDir folder and/or printed near your work area for reference. </a:t>
            </a:r>
          </a:p>
          <a:p>
            <a:endParaRPr lang="en-US" dirty="0"/>
          </a:p>
          <a:p>
            <a:r>
              <a:rPr lang="en-US" dirty="0"/>
              <a:t>This list is updated regularly for staffing changes and sent out to all providers via E-Mail by Case Management and Leadership staff. </a:t>
            </a:r>
          </a:p>
          <a:p>
            <a:endParaRPr lang="en-US" dirty="0"/>
          </a:p>
          <a:p>
            <a:r>
              <a:rPr lang="en-US" dirty="0"/>
              <a:t>This list has a lot going on! Take time to familiarize yourself with it and ask your supervisor or a Case Manager to explain it if necessary.</a:t>
            </a:r>
          </a:p>
          <a:p>
            <a:endParaRPr lang="en-US" dirty="0"/>
          </a:p>
          <a:p>
            <a:r>
              <a:rPr lang="en-US" dirty="0"/>
              <a:t>Don’t stress, each Case Manager will assist you in getting to the correct place, especially when you are new to our system.  </a:t>
            </a:r>
          </a:p>
        </p:txBody>
      </p:sp>
    </p:spTree>
    <p:extLst>
      <p:ext uri="{BB962C8B-B14F-4D97-AF65-F5344CB8AC3E}">
        <p14:creationId xmlns:p14="http://schemas.microsoft.com/office/powerpoint/2010/main" val="1908580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3219-9EE6-4767-B1AC-DBFC9A820048}"/>
              </a:ext>
            </a:extLst>
          </p:cNvPr>
          <p:cNvSpPr>
            <a:spLocks noGrp="1"/>
          </p:cNvSpPr>
          <p:nvPr>
            <p:ph type="title"/>
          </p:nvPr>
        </p:nvSpPr>
        <p:spPr>
          <a:xfrm>
            <a:off x="677334" y="609600"/>
            <a:ext cx="8596668" cy="772633"/>
          </a:xfrm>
        </p:spPr>
        <p:txBody>
          <a:bodyPr>
            <a:normAutofit fontScale="90000"/>
          </a:bodyPr>
          <a:lstStyle/>
          <a:p>
            <a:r>
              <a:rPr lang="en-US" dirty="0"/>
              <a:t>Surgical Case Management- Surgery or GI?</a:t>
            </a:r>
          </a:p>
        </p:txBody>
      </p:sp>
      <p:pic>
        <p:nvPicPr>
          <p:cNvPr id="7" name="Content Placeholder 6">
            <a:extLst>
              <a:ext uri="{FF2B5EF4-FFF2-40B4-BE49-F238E27FC236}">
                <a16:creationId xmlns:a16="http://schemas.microsoft.com/office/drawing/2014/main" id="{396570D5-523B-413F-A422-4D544E324260}"/>
              </a:ext>
            </a:extLst>
          </p:cNvPr>
          <p:cNvPicPr>
            <a:picLocks noGrp="1" noChangeAspect="1"/>
          </p:cNvPicPr>
          <p:nvPr>
            <p:ph idx="1"/>
          </p:nvPr>
        </p:nvPicPr>
        <p:blipFill>
          <a:blip r:embed="rId2"/>
          <a:stretch>
            <a:fillRect/>
          </a:stretch>
        </p:blipFill>
        <p:spPr>
          <a:xfrm>
            <a:off x="4425603" y="1568303"/>
            <a:ext cx="7543920" cy="5162107"/>
          </a:xfrm>
          <a:prstGeom prst="rect">
            <a:avLst/>
          </a:prstGeom>
        </p:spPr>
      </p:pic>
      <p:sp>
        <p:nvSpPr>
          <p:cNvPr id="8" name="TextBox 7">
            <a:extLst>
              <a:ext uri="{FF2B5EF4-FFF2-40B4-BE49-F238E27FC236}">
                <a16:creationId xmlns:a16="http://schemas.microsoft.com/office/drawing/2014/main" id="{D5BC81A1-C402-4F2D-80DA-D5B582E828CC}"/>
              </a:ext>
            </a:extLst>
          </p:cNvPr>
          <p:cNvSpPr txBox="1"/>
          <p:nvPr/>
        </p:nvSpPr>
        <p:spPr>
          <a:xfrm>
            <a:off x="861237" y="2147777"/>
            <a:ext cx="3434316" cy="923330"/>
          </a:xfrm>
          <a:prstGeom prst="rect">
            <a:avLst/>
          </a:prstGeom>
          <a:noFill/>
        </p:spPr>
        <p:txBody>
          <a:bodyPr wrap="square" rtlCol="0">
            <a:spAutoFit/>
          </a:bodyPr>
          <a:lstStyle/>
          <a:p>
            <a:r>
              <a:rPr lang="en-US" dirty="0"/>
              <a:t>What should go where? Please reference this guide to know what referral to place:</a:t>
            </a:r>
          </a:p>
        </p:txBody>
      </p:sp>
    </p:spTree>
    <p:extLst>
      <p:ext uri="{BB962C8B-B14F-4D97-AF65-F5344CB8AC3E}">
        <p14:creationId xmlns:p14="http://schemas.microsoft.com/office/powerpoint/2010/main" val="3115973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3219-9EE6-4767-B1AC-DBFC9A820048}"/>
              </a:ext>
            </a:extLst>
          </p:cNvPr>
          <p:cNvSpPr>
            <a:spLocks noGrp="1"/>
          </p:cNvSpPr>
          <p:nvPr>
            <p:ph type="title"/>
          </p:nvPr>
        </p:nvSpPr>
        <p:spPr>
          <a:xfrm>
            <a:off x="417330" y="237460"/>
            <a:ext cx="8596668" cy="772633"/>
          </a:xfrm>
        </p:spPr>
        <p:txBody>
          <a:bodyPr/>
          <a:lstStyle/>
          <a:p>
            <a:r>
              <a:rPr lang="en-US" dirty="0"/>
              <a:t>Surgical Case Management</a:t>
            </a:r>
          </a:p>
        </p:txBody>
      </p:sp>
      <p:sp>
        <p:nvSpPr>
          <p:cNvPr id="7" name="Rectangle 6">
            <a:extLst>
              <a:ext uri="{FF2B5EF4-FFF2-40B4-BE49-F238E27FC236}">
                <a16:creationId xmlns:a16="http://schemas.microsoft.com/office/drawing/2014/main" id="{A20F3A99-D0A5-4A63-901C-652464DAA0A7}"/>
              </a:ext>
            </a:extLst>
          </p:cNvPr>
          <p:cNvSpPr/>
          <p:nvPr/>
        </p:nvSpPr>
        <p:spPr>
          <a:xfrm>
            <a:off x="674527" y="921118"/>
            <a:ext cx="7916579" cy="5838393"/>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Remember: the more info you can put in the order the better!</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When placing external orders it is best to include as much info as possible and you can indicate if you are sending it b/c pt.. does not clear for here… Some order examples:</a:t>
            </a:r>
          </a:p>
          <a:p>
            <a:pPr marL="1143000" marR="0" lvl="2" indent="-228600">
              <a:lnSpc>
                <a:spcPct val="107000"/>
              </a:lnSpc>
              <a:spcBef>
                <a:spcPts val="0"/>
              </a:spcBef>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Dx: history of colon polyps, Special instructions box: fm hx CRC, last scope 2018, pt.. over due for repeat. Pt not cleared for scope at YK for elevated A1c.</a:t>
            </a:r>
          </a:p>
          <a:p>
            <a:pPr marL="228600" marR="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Or </a:t>
            </a:r>
          </a:p>
          <a:p>
            <a:pPr marL="1143000" marR="0" lvl="2" indent="-228600">
              <a:lnSpc>
                <a:spcPct val="107000"/>
              </a:lnSpc>
              <a:spcBef>
                <a:spcPts val="0"/>
              </a:spcBef>
              <a:spcAft>
                <a:spcPts val="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Dx: history of colon polyps, Special instructions box: fm hx CRC, last scope 2018, pt.. over due for repeat. Limited provider availability for scope at YK. (this phrase “limited provider availability for scope at YK” is code for pt. prefers/requests scope at ANMC as we can’t say this b/c of Medicaid…)</a:t>
            </a:r>
          </a:p>
          <a:p>
            <a:pPr marL="1600200" marR="0" lvl="3" indent="-2286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Diagnostic endoscopy: put in as much pertinent info in order as you can. Your visit note must address the diagnosis, this note is required to be sent with the referral. </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GERD:</a:t>
            </a: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Referral goes to ANMC GI.</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Pt needs to have chronic GERD with failed PPI trial x8 week documented in visit note.</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Anemia</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Iron Deficient Anemia referral goes to ANMC GI.</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Anemia without iron deficiency referral goes to ANMC Surgery.</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If you think pt. is anemic use AMB anemia Powerplan, these labs must be sent with the referral to GI. H&amp;H alone are not enough and these referrals are kicked back to us. If you order a CBC and H&amp;H is low, place add on order for Iron Profile. </a:t>
            </a:r>
          </a:p>
          <a:p>
            <a:pPr marL="342900" marR="0" lvl="0" indent="-342900">
              <a:lnSpc>
                <a:spcPct val="107000"/>
              </a:lnSpc>
              <a:spcBef>
                <a:spcPts val="0"/>
              </a:spcBef>
              <a:spcAft>
                <a:spcPts val="0"/>
              </a:spcAft>
              <a:buFont typeface="Symbol" panose="05050102010706020507" pitchFamily="18"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Rectal Bleeding</a:t>
            </a:r>
            <a:r>
              <a:rPr lang="en-US" sz="1200"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Notes must be thorough, be clear in orders. If you suspect a hemorrhoid but want patient scoped you must clearly indicate this. Offer Anoscope, digital rectal exam, put in as many details in your note as you can regarding the rectal bleeding, how much, when, color, is it on stool, is it on TP… when you place the order put notes in the order and be clear that regardless of hemorrhoids, you want pt. scoped. Try to keep these pts in house if we can. Our docs will scope them but remember we do not “fix” hemorrhoids here at YKHC.</a:t>
            </a:r>
          </a:p>
          <a:p>
            <a:pPr marL="742950" marR="0" lvl="1" indent="-285750">
              <a:lnSpc>
                <a:spcPct val="107000"/>
              </a:lnSpc>
              <a:spcBef>
                <a:spcPts val="0"/>
              </a:spcBef>
              <a:spcAft>
                <a:spcPts val="800"/>
              </a:spcAft>
              <a:buFont typeface="Courier New" panose="02070309020205020404" pitchFamily="49" charset="0"/>
              <a:buChar char="o"/>
            </a:pPr>
            <a:r>
              <a:rPr lang="en-US" sz="1200" dirty="0">
                <a:latin typeface="Calibri" panose="020F0502020204030204" pitchFamily="34" charset="0"/>
                <a:ea typeface="Calibri" panose="020F0502020204030204" pitchFamily="34" charset="0"/>
                <a:cs typeface="Times New Roman" panose="02020603050405020304" pitchFamily="18" charset="0"/>
              </a:rPr>
              <a:t>This is what I am getting back when they reject referrals for rectal bleeding:</a:t>
            </a:r>
          </a:p>
          <a:p>
            <a:pPr algn="ctr"/>
            <a:r>
              <a:rPr lang="x-none" sz="1100" b="1" dirty="0">
                <a:solidFill>
                  <a:srgbClr val="000000"/>
                </a:solidFill>
                <a:latin typeface="Arial" panose="020B0604020202020204" pitchFamily="34" charset="0"/>
                <a:ea typeface="Calibri" panose="020F0502020204030204" pitchFamily="34" charset="0"/>
              </a:rPr>
              <a:t>Bleeding hemorrhoids are a very common reason for referral to general surgery</a:t>
            </a:r>
            <a:r>
              <a:rPr lang="en-US" sz="1100" b="1" dirty="0">
                <a:solidFill>
                  <a:srgbClr val="000000"/>
                </a:solidFill>
                <a:latin typeface="Arial" panose="020B0604020202020204" pitchFamily="34" charset="0"/>
                <a:ea typeface="Calibri" panose="020F0502020204030204" pitchFamily="34" charset="0"/>
              </a:rPr>
              <a:t>:</a:t>
            </a:r>
            <a:r>
              <a:rPr lang="x-none" sz="1100" b="1" dirty="0">
                <a:solidFill>
                  <a:srgbClr val="000000"/>
                </a:solidFill>
                <a:latin typeface="Arial" panose="020B0604020202020204" pitchFamily="34" charset="0"/>
                <a:ea typeface="Calibri" panose="020F0502020204030204" pitchFamily="34" charset="0"/>
              </a:rPr>
              <a:t> </a:t>
            </a:r>
            <a:r>
              <a:rPr lang="en-US" sz="1100" b="1" dirty="0">
                <a:solidFill>
                  <a:srgbClr val="000000"/>
                </a:solidFill>
                <a:latin typeface="Arial" panose="020B0604020202020204" pitchFamily="34" charset="0"/>
                <a:ea typeface="Calibri" panose="020F0502020204030204" pitchFamily="34" charset="0"/>
              </a:rPr>
              <a:t>A</a:t>
            </a:r>
            <a:r>
              <a:rPr lang="x-none" sz="1100" b="1" dirty="0">
                <a:solidFill>
                  <a:srgbClr val="000000"/>
                </a:solidFill>
                <a:latin typeface="Arial" panose="020B0604020202020204" pitchFamily="34" charset="0"/>
                <a:ea typeface="Calibri" panose="020F0502020204030204" pitchFamily="34" charset="0"/>
              </a:rPr>
              <a:t> standard response </a:t>
            </a:r>
            <a:r>
              <a:rPr lang="en-US" sz="1100" b="1" dirty="0">
                <a:solidFill>
                  <a:srgbClr val="000000"/>
                </a:solidFill>
                <a:latin typeface="Arial" panose="020B0604020202020204" pitchFamily="34" charset="0"/>
                <a:ea typeface="Calibri" panose="020F0502020204030204" pitchFamily="34" charset="0"/>
              </a:rPr>
              <a:t>is on</a:t>
            </a:r>
            <a:r>
              <a:rPr lang="x-none" sz="1100" b="1" dirty="0">
                <a:solidFill>
                  <a:srgbClr val="000000"/>
                </a:solidFill>
                <a:latin typeface="Arial" panose="020B0604020202020204" pitchFamily="34" charset="0"/>
                <a:ea typeface="Calibri" panose="020F0502020204030204" pitchFamily="34" charset="0"/>
              </a:rPr>
              <a:t> the </a:t>
            </a:r>
            <a:r>
              <a:rPr lang="en-US" sz="1100" b="1" dirty="0">
                <a:solidFill>
                  <a:srgbClr val="000000"/>
                </a:solidFill>
                <a:latin typeface="Arial" panose="020B0604020202020204" pitchFamily="34" charset="0"/>
                <a:ea typeface="Calibri" panose="020F0502020204030204" pitchFamily="34" charset="0"/>
              </a:rPr>
              <a:t>following slide </a:t>
            </a:r>
            <a:r>
              <a:rPr lang="x-none" sz="1100" b="1" dirty="0">
                <a:solidFill>
                  <a:srgbClr val="000000"/>
                </a:solidFill>
                <a:latin typeface="Arial" panose="020B0604020202020204" pitchFamily="34" charset="0"/>
                <a:ea typeface="Calibri" panose="020F0502020204030204" pitchFamily="34" charset="0"/>
              </a:rPr>
              <a:t>.</a:t>
            </a:r>
            <a:endParaRPr lang="en-US" sz="1600"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33155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3219-9EE6-4767-B1AC-DBFC9A820048}"/>
              </a:ext>
            </a:extLst>
          </p:cNvPr>
          <p:cNvSpPr>
            <a:spLocks noGrp="1"/>
          </p:cNvSpPr>
          <p:nvPr>
            <p:ph type="title"/>
          </p:nvPr>
        </p:nvSpPr>
        <p:spPr>
          <a:xfrm>
            <a:off x="417330" y="237460"/>
            <a:ext cx="8596668" cy="772633"/>
          </a:xfrm>
        </p:spPr>
        <p:txBody>
          <a:bodyPr/>
          <a:lstStyle/>
          <a:p>
            <a:r>
              <a:rPr lang="en-US" dirty="0"/>
              <a:t>Surgical Case Management</a:t>
            </a:r>
          </a:p>
        </p:txBody>
      </p:sp>
      <p:sp>
        <p:nvSpPr>
          <p:cNvPr id="3" name="Rectangle 2">
            <a:extLst>
              <a:ext uri="{FF2B5EF4-FFF2-40B4-BE49-F238E27FC236}">
                <a16:creationId xmlns:a16="http://schemas.microsoft.com/office/drawing/2014/main" id="{4E3ABEFB-0444-42A5-953D-E0F4F7E77483}"/>
              </a:ext>
            </a:extLst>
          </p:cNvPr>
          <p:cNvSpPr/>
          <p:nvPr/>
        </p:nvSpPr>
        <p:spPr>
          <a:xfrm>
            <a:off x="212652" y="1010093"/>
            <a:ext cx="11015330" cy="5624617"/>
          </a:xfrm>
          <a:prstGeom prst="rect">
            <a:avLst/>
          </a:prstGeom>
        </p:spPr>
        <p:txBody>
          <a:bodyPr wrap="square">
            <a:spAutoFit/>
          </a:bodyPr>
          <a:lstStyle/>
          <a:p>
            <a:r>
              <a:rPr lang="x-none" sz="1200" dirty="0">
                <a:solidFill>
                  <a:srgbClr val="000000"/>
                </a:solidFill>
                <a:ea typeface="Calibri" panose="020F0502020204030204" pitchFamily="34" charset="0"/>
              </a:rPr>
              <a:t>In reference to the consultation for this patient, the first line treatment of bleeding hemorrhoids remains conservative management. We are always happy to evaluate patients in clinic for the need for further intervention, but many patients will opt to avoid procedures when presented with the option of conservative management. Daily fiber supplementation of 20-30g and adequate oral hydration for 6 weeks remains the most effective initial therapy. Fiber is not available at the ANMC outpatient pharmacy but is readily available in grocery stores in many forms. If the patient is not current with colorectal cancer screening, referral is always appropriate, along with initiation of fiber supplementation.</a:t>
            </a:r>
            <a:endParaRPr lang="en-US" dirty="0">
              <a:ea typeface="Calibri" panose="020F0502020204030204" pitchFamily="34" charset="0"/>
            </a:endParaRPr>
          </a:p>
          <a:p>
            <a:r>
              <a:rPr lang="x-none" sz="1200" dirty="0">
                <a:solidFill>
                  <a:srgbClr val="000000"/>
                </a:solidFill>
                <a:latin typeface="Arial" panose="020B0604020202020204" pitchFamily="34" charset="0"/>
                <a:ea typeface="Calibri" panose="020F0502020204030204" pitchFamily="34" charset="0"/>
              </a:rPr>
              <a:t> </a:t>
            </a:r>
            <a:endParaRPr lang="en-US" dirty="0">
              <a:latin typeface="Arial" panose="020B0604020202020204" pitchFamily="34" charset="0"/>
              <a:ea typeface="Calibri" panose="020F0502020204030204" pitchFamily="34" charset="0"/>
            </a:endParaRPr>
          </a:p>
          <a:p>
            <a:r>
              <a:rPr lang="x-none" sz="800" dirty="0">
                <a:solidFill>
                  <a:srgbClr val="000000"/>
                </a:solidFill>
                <a:latin typeface="Arial" panose="020B0604020202020204" pitchFamily="34" charset="0"/>
                <a:ea typeface="Calibri" panose="020F0502020204030204" pitchFamily="34" charset="0"/>
              </a:rPr>
              <a:t>Please see below UpToDate information for further details on outpatient management of bleeding hemorrhoids. Thanks.</a:t>
            </a:r>
            <a:endParaRPr lang="en-US" sz="1050" dirty="0">
              <a:latin typeface="Arial" panose="020B0604020202020204" pitchFamily="34" charset="0"/>
              <a:ea typeface="Calibri" panose="020F0502020204030204" pitchFamily="34" charset="0"/>
            </a:endParaRPr>
          </a:p>
          <a:p>
            <a:r>
              <a:rPr lang="x-none" sz="800" dirty="0">
                <a:solidFill>
                  <a:srgbClr val="000000"/>
                </a:solidFill>
                <a:latin typeface="Arial" panose="020B0604020202020204" pitchFamily="34" charset="0"/>
                <a:ea typeface="Calibri" panose="020F0502020204030204" pitchFamily="34" charset="0"/>
              </a:rPr>
              <a:t> </a:t>
            </a:r>
            <a:endParaRPr lang="en-US" sz="1050" dirty="0">
              <a:latin typeface="Arial" panose="020B0604020202020204" pitchFamily="34" charset="0"/>
              <a:ea typeface="Calibri" panose="020F0502020204030204" pitchFamily="34" charset="0"/>
            </a:endParaRPr>
          </a:p>
          <a:p>
            <a:r>
              <a:rPr lang="x-none" sz="800" dirty="0">
                <a:solidFill>
                  <a:srgbClr val="000000"/>
                </a:solidFill>
                <a:latin typeface="Arial" panose="020B0604020202020204" pitchFamily="34" charset="0"/>
                <a:ea typeface="Calibri" panose="020F0502020204030204" pitchFamily="34" charset="0"/>
              </a:rPr>
              <a:t>Charles Ross Baldwin</a:t>
            </a:r>
            <a:endParaRPr lang="en-US" sz="1050" dirty="0">
              <a:latin typeface="Arial" panose="020B0604020202020204" pitchFamily="34" charset="0"/>
              <a:ea typeface="Calibri" panose="020F0502020204030204" pitchFamily="34" charset="0"/>
            </a:endParaRPr>
          </a:p>
          <a:p>
            <a:r>
              <a:rPr lang="x-none" sz="800" dirty="0">
                <a:solidFill>
                  <a:srgbClr val="000000"/>
                </a:solidFill>
                <a:latin typeface="Arial" panose="020B0604020202020204" pitchFamily="34" charset="0"/>
                <a:ea typeface="Calibri" panose="020F0502020204030204" pitchFamily="34" charset="0"/>
              </a:rPr>
              <a:t> </a:t>
            </a:r>
            <a:endParaRPr lang="en-US" sz="105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The initial treatment approach to most patients with new-onset symptomatic hemorrhoids is conservative, consisting of dietary/lifestyle modification and topical or oral medications to relieve symptoms (</a:t>
            </a:r>
            <a:r>
              <a:rPr lang="x-none" sz="800" u="sng" dirty="0">
                <a:solidFill>
                  <a:srgbClr val="0000FF"/>
                </a:solidFill>
                <a:latin typeface="Arial" panose="020B0604020202020204" pitchFamily="34" charset="0"/>
                <a:ea typeface="Calibri" panose="020F0502020204030204" pitchFamily="34" charset="0"/>
              </a:rPr>
              <a:t>table 1</a:t>
            </a:r>
            <a:r>
              <a:rPr lang="x-none" sz="800" dirty="0">
                <a:latin typeface="Arial" panose="020B0604020202020204" pitchFamily="34" charset="0"/>
                <a:ea typeface="Calibri" panose="020F0502020204030204" pitchFamily="34" charset="0"/>
              </a:rPr>
              <a:t>). Conservative treatment is successful for most patients and can be continued for as long as the patient wishes. </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Dietary and lifestyle modification </a:t>
            </a:r>
            <a:r>
              <a:rPr lang="x-none" sz="800" dirty="0">
                <a:latin typeface="Arial" panose="020B0604020202020204" pitchFamily="34" charset="0"/>
                <a:ea typeface="Times New Roman" panose="02020603050405020304" pitchFamily="18" charset="0"/>
              </a:rPr>
              <a:t>— There is strong evidence from multiple randomized trials that increased fiber intake improves symptoms of hemorrhoid bleeding and mild prolapse [</a:t>
            </a:r>
            <a:r>
              <a:rPr lang="x-none" sz="800" u="sng" dirty="0">
                <a:solidFill>
                  <a:srgbClr val="0000FF"/>
                </a:solidFill>
                <a:latin typeface="Arial" panose="020B0604020202020204" pitchFamily="34" charset="0"/>
                <a:ea typeface="Calibri" panose="020F0502020204030204" pitchFamily="34" charset="0"/>
              </a:rPr>
              <a:t>9</a:t>
            </a:r>
            <a:r>
              <a:rPr lang="x-none" sz="800" dirty="0">
                <a:latin typeface="Arial" panose="020B0604020202020204" pitchFamily="34" charset="0"/>
                <a:ea typeface="Calibri" panose="020F0502020204030204" pitchFamily="34" charset="0"/>
              </a:rPr>
              <a:t>]. The other recommendations for dietary and lifestyle modifications are based on common sense rather than data. </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●Patients should ingest 20 to 30 g of insoluble fiber per day (</a:t>
            </a:r>
            <a:r>
              <a:rPr lang="x-none" sz="800" u="sng" dirty="0">
                <a:solidFill>
                  <a:srgbClr val="0000FF"/>
                </a:solidFill>
                <a:latin typeface="Arial" panose="020B0604020202020204" pitchFamily="34" charset="0"/>
                <a:ea typeface="Calibri" panose="020F0502020204030204" pitchFamily="34" charset="0"/>
              </a:rPr>
              <a:t>table 1</a:t>
            </a:r>
            <a:r>
              <a:rPr lang="x-none" sz="800" dirty="0">
                <a:latin typeface="Arial" panose="020B0604020202020204" pitchFamily="34" charset="0"/>
                <a:ea typeface="Calibri" panose="020F0502020204030204" pitchFamily="34" charset="0"/>
              </a:rPr>
              <a:t>) and drink plenty of water (1.5 to 2 liters per day). Both are necessary to produce regular, soft stools, which reduce straining at defecation. It could take six weeks to fully realize the beneficial effect of fiber [</a:t>
            </a:r>
            <a:r>
              <a:rPr lang="x-none" sz="800" u="sng" dirty="0">
                <a:solidFill>
                  <a:srgbClr val="0000FF"/>
                </a:solidFill>
                <a:latin typeface="Arial" panose="020B0604020202020204" pitchFamily="34" charset="0"/>
                <a:ea typeface="Calibri" panose="020F0502020204030204" pitchFamily="34" charset="0"/>
              </a:rPr>
              <a:t>10</a:t>
            </a:r>
            <a:r>
              <a:rPr lang="x-none" sz="800" dirty="0">
                <a:latin typeface="Arial" panose="020B0604020202020204" pitchFamily="34" charset="0"/>
                <a:ea typeface="Calibri" panose="020F0502020204030204" pitchFamily="34" charset="0"/>
              </a:rPr>
              <a:t>].</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Many commercially available fiber supplements are available to reduce constipation. Many contain either </a:t>
            </a:r>
            <a:r>
              <a:rPr lang="x-none" sz="800" u="sng" dirty="0">
                <a:solidFill>
                  <a:srgbClr val="0000FF"/>
                </a:solidFill>
                <a:latin typeface="Arial" panose="020B0604020202020204" pitchFamily="34" charset="0"/>
                <a:ea typeface="Calibri" panose="020F0502020204030204" pitchFamily="34" charset="0"/>
              </a:rPr>
              <a:t>psyllium</a:t>
            </a:r>
            <a:r>
              <a:rPr lang="x-none" sz="800" dirty="0">
                <a:latin typeface="Arial" panose="020B0604020202020204" pitchFamily="34" charset="0"/>
                <a:ea typeface="Calibri" panose="020F0502020204030204" pitchFamily="34" charset="0"/>
              </a:rPr>
              <a:t> or </a:t>
            </a:r>
            <a:r>
              <a:rPr lang="x-none" sz="800" u="sng" dirty="0">
                <a:solidFill>
                  <a:srgbClr val="0000FF"/>
                </a:solidFill>
                <a:latin typeface="Arial" panose="020B0604020202020204" pitchFamily="34" charset="0"/>
                <a:ea typeface="Calibri" panose="020F0502020204030204" pitchFamily="34" charset="0"/>
              </a:rPr>
              <a:t>methylcellulose</a:t>
            </a:r>
            <a:r>
              <a:rPr lang="x-none" sz="800" dirty="0">
                <a:latin typeface="Arial" panose="020B0604020202020204" pitchFamily="34" charset="0"/>
                <a:ea typeface="Calibri" panose="020F0502020204030204" pitchFamily="34" charset="0"/>
              </a:rPr>
              <a:t>. Neither has been shown to have a particular advantage over the other in treating hemorrhoidal disease. For patients who are unwilling to take fiber supplements, a detailed listing of the fiber content of various foods can be helpful (</a:t>
            </a:r>
            <a:r>
              <a:rPr lang="x-none" sz="800" u="sng" dirty="0">
                <a:solidFill>
                  <a:srgbClr val="0000FF"/>
                </a:solidFill>
                <a:latin typeface="Arial" panose="020B0604020202020204" pitchFamily="34" charset="0"/>
                <a:ea typeface="Calibri" panose="020F0502020204030204" pitchFamily="34" charset="0"/>
              </a:rPr>
              <a:t>table 2</a:t>
            </a:r>
            <a:r>
              <a:rPr lang="x-none" sz="800" dirty="0">
                <a:latin typeface="Arial" panose="020B0604020202020204" pitchFamily="34" charset="0"/>
                <a:ea typeface="Calibri" panose="020F0502020204030204" pitchFamily="34" charset="0"/>
              </a:rPr>
              <a:t>). Because fiber has other salutary effects, is safe to use, and may help to prevent recurrence, we recommend augmentation of fiber in the diet indefinitely.</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Adding fiber to the diet is beneficial for patients with bleeding [</a:t>
            </a:r>
            <a:r>
              <a:rPr lang="x-none" sz="800" u="sng" dirty="0">
                <a:solidFill>
                  <a:srgbClr val="0000FF"/>
                </a:solidFill>
                <a:latin typeface="Arial" panose="020B0604020202020204" pitchFamily="34" charset="0"/>
                <a:ea typeface="Calibri" panose="020F0502020204030204" pitchFamily="34" charset="0"/>
              </a:rPr>
              <a:t>9,11</a:t>
            </a:r>
            <a:r>
              <a:rPr lang="x-none" sz="800" dirty="0">
                <a:latin typeface="Arial" panose="020B0604020202020204" pitchFamily="34" charset="0"/>
                <a:ea typeface="Calibri" panose="020F0502020204030204" pitchFamily="34" charset="0"/>
              </a:rPr>
              <a:t>]. A 2005 Cochrane meta-analysis of seven trials found that fiber supplementation decreased hemorrhoid bleeding (risk reduction [RR] 0.50, 95% CI 0.28-0.68) and overall symptoms (eg, prolapse, pain, or itch; RR 0.47, 95% CI 0.32-0.68) [</a:t>
            </a:r>
            <a:r>
              <a:rPr lang="x-none" sz="800" u="sng" dirty="0">
                <a:solidFill>
                  <a:srgbClr val="0000FF"/>
                </a:solidFill>
                <a:latin typeface="Arial" panose="020B0604020202020204" pitchFamily="34" charset="0"/>
                <a:ea typeface="Calibri" panose="020F0502020204030204" pitchFamily="34" charset="0"/>
              </a:rPr>
              <a:t>9</a:t>
            </a:r>
            <a:r>
              <a:rPr lang="x-none" sz="800" dirty="0">
                <a:latin typeface="Arial" panose="020B0604020202020204" pitchFamily="34" charset="0"/>
                <a:ea typeface="Calibri" panose="020F0502020204030204" pitchFamily="34" charset="0"/>
              </a:rPr>
              <a:t>]. </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In an illustrative study, supplementation with </a:t>
            </a:r>
            <a:r>
              <a:rPr lang="x-none" sz="800" u="sng" dirty="0">
                <a:solidFill>
                  <a:srgbClr val="0000FF"/>
                </a:solidFill>
                <a:latin typeface="Arial" panose="020B0604020202020204" pitchFamily="34" charset="0"/>
                <a:ea typeface="Calibri" panose="020F0502020204030204" pitchFamily="34" charset="0"/>
              </a:rPr>
              <a:t>psyllium</a:t>
            </a:r>
            <a:r>
              <a:rPr lang="x-none" sz="800" dirty="0">
                <a:latin typeface="Arial" panose="020B0604020202020204" pitchFamily="34" charset="0"/>
                <a:ea typeface="Calibri" panose="020F0502020204030204" pitchFamily="34" charset="0"/>
              </a:rPr>
              <a:t> for six weeks was associated with improvement in bleeding compared with untreated controls [</a:t>
            </a:r>
            <a:r>
              <a:rPr lang="x-none" sz="800" u="sng" dirty="0">
                <a:solidFill>
                  <a:srgbClr val="0000FF"/>
                </a:solidFill>
                <a:latin typeface="Arial" panose="020B0604020202020204" pitchFamily="34" charset="0"/>
                <a:ea typeface="Calibri" panose="020F0502020204030204" pitchFamily="34" charset="0"/>
              </a:rPr>
              <a:t>10</a:t>
            </a:r>
            <a:r>
              <a:rPr lang="x-none" sz="800" dirty="0">
                <a:latin typeface="Arial" panose="020B0604020202020204" pitchFamily="34" charset="0"/>
                <a:ea typeface="Calibri" panose="020F0502020204030204" pitchFamily="34" charset="0"/>
              </a:rPr>
              <a:t>]. In a later trial, 50 patients with bleeding internal hemorrhoids were randomly assigned to receive either a commercially available fiber preparation (</a:t>
            </a:r>
            <a:r>
              <a:rPr lang="x-none" sz="800" i="1" dirty="0">
                <a:latin typeface="Arial" panose="020B0604020202020204" pitchFamily="34" charset="0"/>
                <a:ea typeface="Calibri" panose="020F0502020204030204" pitchFamily="34" charset="0"/>
              </a:rPr>
              <a:t>Plantago ovata</a:t>
            </a:r>
            <a:r>
              <a:rPr lang="x-none" sz="800" dirty="0">
                <a:latin typeface="Arial" panose="020B0604020202020204" pitchFamily="34" charset="0"/>
                <a:ea typeface="Calibri" panose="020F0502020204030204" pitchFamily="34" charset="0"/>
              </a:rPr>
              <a:t>) or placebo [</a:t>
            </a:r>
            <a:r>
              <a:rPr lang="x-none" sz="800" u="sng" dirty="0">
                <a:solidFill>
                  <a:srgbClr val="0000FF"/>
                </a:solidFill>
                <a:latin typeface="Arial" panose="020B0604020202020204" pitchFamily="34" charset="0"/>
                <a:ea typeface="Calibri" panose="020F0502020204030204" pitchFamily="34" charset="0"/>
              </a:rPr>
              <a:t>12</a:t>
            </a:r>
            <a:r>
              <a:rPr lang="x-none" sz="800" dirty="0">
                <a:latin typeface="Arial" panose="020B0604020202020204" pitchFamily="34" charset="0"/>
                <a:ea typeface="Calibri" panose="020F0502020204030204" pitchFamily="34" charset="0"/>
              </a:rPr>
              <a:t>]. Endoscopy was performed before and after treatment. After 15 days of treatment, those who had received fiber supplementation had significantly fewer bleeding episodes and a reduction in the number of hemorrhoids seen on endoscopy. </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The benefit of fiber for irritation, pruritus, or prolapse is less well established than for bleeding [</a:t>
            </a:r>
            <a:r>
              <a:rPr lang="x-none" sz="800" u="sng" dirty="0">
                <a:solidFill>
                  <a:srgbClr val="0000FF"/>
                </a:solidFill>
                <a:latin typeface="Arial" panose="020B0604020202020204" pitchFamily="34" charset="0"/>
                <a:ea typeface="Calibri" panose="020F0502020204030204" pitchFamily="34" charset="0"/>
              </a:rPr>
              <a:t>9</a:t>
            </a:r>
            <a:r>
              <a:rPr lang="x-none" sz="800" dirty="0">
                <a:latin typeface="Arial" panose="020B0604020202020204" pitchFamily="34" charset="0"/>
                <a:ea typeface="Calibri" panose="020F0502020204030204" pitchFamily="34" charset="0"/>
              </a:rPr>
              <a:t>]. Fiber supplementation may relieve pruritus related to fecal soilage since the bulking effect of fiber may reduce leakage of liquid stool. In one study, fiber supplementation had no effect on hemorrhoidal prolapse [</a:t>
            </a:r>
            <a:r>
              <a:rPr lang="x-none" sz="800" u="sng" dirty="0">
                <a:solidFill>
                  <a:srgbClr val="0000FF"/>
                </a:solidFill>
                <a:latin typeface="Arial" panose="020B0604020202020204" pitchFamily="34" charset="0"/>
                <a:ea typeface="Calibri" panose="020F0502020204030204" pitchFamily="34" charset="0"/>
              </a:rPr>
              <a:t>11</a:t>
            </a:r>
            <a:r>
              <a:rPr lang="x-none" sz="800" dirty="0">
                <a:latin typeface="Arial" panose="020B0604020202020204" pitchFamily="34" charset="0"/>
                <a:ea typeface="Calibri" panose="020F0502020204030204" pitchFamily="34" charset="0"/>
              </a:rPr>
              <a:t>]. </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●Patients should refrain from straining or lingering (eg, reading) on the toilet. </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●Patients should have regular physical exercise.</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●If possible, patients should avoid medications that can cause constipation (</a:t>
            </a:r>
            <a:r>
              <a:rPr lang="x-none" sz="800" u="sng" dirty="0">
                <a:solidFill>
                  <a:srgbClr val="0000FF"/>
                </a:solidFill>
                <a:latin typeface="Arial" panose="020B0604020202020204" pitchFamily="34" charset="0"/>
                <a:ea typeface="Calibri" panose="020F0502020204030204" pitchFamily="34" charset="0"/>
              </a:rPr>
              <a:t>table 3</a:t>
            </a:r>
            <a:r>
              <a:rPr lang="x-none" sz="800" dirty="0">
                <a:latin typeface="Arial" panose="020B0604020202020204" pitchFamily="34" charset="0"/>
                <a:ea typeface="Calibri" panose="020F0502020204030204" pitchFamily="34" charset="0"/>
              </a:rPr>
              <a:t>) or diarrhea (</a:t>
            </a:r>
            <a:r>
              <a:rPr lang="x-none" sz="800" u="sng" dirty="0">
                <a:solidFill>
                  <a:srgbClr val="0000FF"/>
                </a:solidFill>
                <a:latin typeface="Arial" panose="020B0604020202020204" pitchFamily="34" charset="0"/>
                <a:ea typeface="Calibri" panose="020F0502020204030204" pitchFamily="34" charset="0"/>
              </a:rPr>
              <a:t>table 4</a:t>
            </a:r>
            <a:r>
              <a:rPr lang="x-none" sz="800" dirty="0">
                <a:latin typeface="Arial" panose="020B0604020202020204" pitchFamily="34" charset="0"/>
                <a:ea typeface="Calibri" panose="020F0502020204030204" pitchFamily="34" charset="0"/>
              </a:rPr>
              <a:t>).</a:t>
            </a:r>
            <a:endParaRPr lang="en-US" sz="800" dirty="0">
              <a:latin typeface="Arial" panose="020B0604020202020204" pitchFamily="34" charset="0"/>
              <a:ea typeface="Calibri" panose="020F0502020204030204" pitchFamily="34" charset="0"/>
            </a:endParaRPr>
          </a:p>
          <a:p>
            <a:pPr>
              <a:spcBef>
                <a:spcPts val="500"/>
              </a:spcBef>
              <a:spcAft>
                <a:spcPts val="5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x-none" sz="800" dirty="0">
                <a:latin typeface="Arial" panose="020B0604020202020204" pitchFamily="34" charset="0"/>
                <a:ea typeface="Calibri" panose="020F0502020204030204" pitchFamily="34" charset="0"/>
              </a:rPr>
              <a:t>●Patients should also limit their intake of fatty foods and alcohol, which can exacerbate constipation [</a:t>
            </a:r>
            <a:r>
              <a:rPr lang="x-none" sz="800" u="sng" dirty="0">
                <a:solidFill>
                  <a:srgbClr val="0000FF"/>
                </a:solidFill>
                <a:latin typeface="Arial" panose="020B0604020202020204" pitchFamily="34" charset="0"/>
                <a:ea typeface="Calibri" panose="020F0502020204030204" pitchFamily="34" charset="0"/>
              </a:rPr>
              <a:t>13</a:t>
            </a:r>
            <a:r>
              <a:rPr lang="x-none" sz="800" dirty="0">
                <a:latin typeface="Arial" panose="020B0604020202020204" pitchFamily="34" charset="0"/>
                <a:ea typeface="Calibri" panose="020F0502020204030204" pitchFamily="34" charset="0"/>
              </a:rPr>
              <a:t>]. Although a popular myth, eating spicy food (eg, red hot chili peppers) had no effect on hemorrhoid symptoms such as irritation and pruritus in a controlled study [</a:t>
            </a:r>
            <a:r>
              <a:rPr lang="x-none" sz="800" u="sng" dirty="0">
                <a:solidFill>
                  <a:srgbClr val="0000FF"/>
                </a:solidFill>
                <a:latin typeface="Arial" panose="020B0604020202020204" pitchFamily="34" charset="0"/>
                <a:ea typeface="Calibri" panose="020F0502020204030204" pitchFamily="34" charset="0"/>
              </a:rPr>
              <a:t>14</a:t>
            </a:r>
            <a:r>
              <a:rPr lang="x-none" sz="800" dirty="0">
                <a:latin typeface="Arial" panose="020B0604020202020204" pitchFamily="34" charset="0"/>
                <a:ea typeface="Calibri" panose="020F0502020204030204" pitchFamily="34" charset="0"/>
              </a:rPr>
              <a:t>]. </a:t>
            </a:r>
            <a:endParaRPr lang="en-US" sz="8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60847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file"/>
            <a:extLst>
              <a:ext uri="{FF2B5EF4-FFF2-40B4-BE49-F238E27FC236}">
                <a16:creationId xmlns:a16="http://schemas.microsoft.com/office/drawing/2014/main" id="{38774229-B78F-4CD0-A685-1D58E1656464}"/>
              </a:ext>
            </a:extLst>
          </p:cNvPr>
          <p:cNvPicPr>
            <a:picLocks noChangeAspect="1"/>
          </p:cNvPicPr>
          <p:nvPr/>
        </p:nvPicPr>
        <p:blipFill>
          <a:blip r:embed="rId3"/>
          <a:stretch>
            <a:fillRect/>
          </a:stretch>
        </p:blipFill>
        <p:spPr>
          <a:xfrm>
            <a:off x="627321" y="0"/>
            <a:ext cx="5334000" cy="6858000"/>
          </a:xfrm>
          <a:prstGeom prst="rect">
            <a:avLst/>
          </a:prstGeom>
        </p:spPr>
      </p:pic>
      <p:sp>
        <p:nvSpPr>
          <p:cNvPr id="6" name="TextBox 5">
            <a:extLst>
              <a:ext uri="{FF2B5EF4-FFF2-40B4-BE49-F238E27FC236}">
                <a16:creationId xmlns:a16="http://schemas.microsoft.com/office/drawing/2014/main" id="{C650523A-1201-4BF9-B030-9EFE37A8D257}"/>
              </a:ext>
            </a:extLst>
          </p:cNvPr>
          <p:cNvSpPr txBox="1"/>
          <p:nvPr/>
        </p:nvSpPr>
        <p:spPr>
          <a:xfrm>
            <a:off x="7049386" y="2967335"/>
            <a:ext cx="3232298" cy="923330"/>
          </a:xfrm>
          <a:prstGeom prst="rect">
            <a:avLst/>
          </a:prstGeom>
          <a:noFill/>
        </p:spPr>
        <p:txBody>
          <a:bodyPr wrap="square" rtlCol="0">
            <a:spAutoFit/>
          </a:bodyPr>
          <a:lstStyle/>
          <a:p>
            <a:r>
              <a:rPr lang="en-US" dirty="0"/>
              <a:t>Click on image to show Clinical Guidelines in a large, readable format </a:t>
            </a:r>
          </a:p>
        </p:txBody>
      </p:sp>
      <p:sp>
        <p:nvSpPr>
          <p:cNvPr id="7" name="Arrow: Right 6">
            <a:extLst>
              <a:ext uri="{FF2B5EF4-FFF2-40B4-BE49-F238E27FC236}">
                <a16:creationId xmlns:a16="http://schemas.microsoft.com/office/drawing/2014/main" id="{1E5C93FC-1E37-412A-8916-DD0D21B61A33}"/>
              </a:ext>
            </a:extLst>
          </p:cNvPr>
          <p:cNvSpPr/>
          <p:nvPr/>
        </p:nvSpPr>
        <p:spPr>
          <a:xfrm rot="10800000">
            <a:off x="7687127" y="24827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0964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33219-9EE6-4767-B1AC-DBFC9A820048}"/>
              </a:ext>
            </a:extLst>
          </p:cNvPr>
          <p:cNvSpPr>
            <a:spLocks noGrp="1"/>
          </p:cNvSpPr>
          <p:nvPr>
            <p:ph type="title"/>
          </p:nvPr>
        </p:nvSpPr>
        <p:spPr>
          <a:xfrm>
            <a:off x="417330" y="237460"/>
            <a:ext cx="8596668" cy="772633"/>
          </a:xfrm>
        </p:spPr>
        <p:txBody>
          <a:bodyPr>
            <a:normAutofit/>
          </a:bodyPr>
          <a:lstStyle/>
          <a:p>
            <a:r>
              <a:rPr lang="en-US" dirty="0"/>
              <a:t>Surgical Case Management</a:t>
            </a:r>
          </a:p>
        </p:txBody>
      </p:sp>
      <p:sp>
        <p:nvSpPr>
          <p:cNvPr id="3" name="Rectangle 2">
            <a:extLst>
              <a:ext uri="{FF2B5EF4-FFF2-40B4-BE49-F238E27FC236}">
                <a16:creationId xmlns:a16="http://schemas.microsoft.com/office/drawing/2014/main" id="{4E3ABEFB-0444-42A5-953D-E0F4F7E77483}"/>
              </a:ext>
            </a:extLst>
          </p:cNvPr>
          <p:cNvSpPr/>
          <p:nvPr/>
        </p:nvSpPr>
        <p:spPr>
          <a:xfrm>
            <a:off x="159489" y="1520456"/>
            <a:ext cx="10090297" cy="3416320"/>
          </a:xfrm>
          <a:prstGeom prst="rect">
            <a:avLst/>
          </a:prstGeom>
        </p:spPr>
        <p:txBody>
          <a:bodyPr wrap="square">
            <a:spAutoFit/>
          </a:bodyPr>
          <a:lstStyle/>
          <a:p>
            <a:pPr lvl="0"/>
            <a:r>
              <a:rPr lang="en-US" dirty="0"/>
              <a:t>Please do not place duplicate orders for pts it will not get them seen any faster here or at ANMC. ANMC referrals are good for 12 months. Right now ANMC is scoping pts several months after referral sent (referrals sent to ANMC in September were scoped March of this year or later…)</a:t>
            </a:r>
          </a:p>
          <a:p>
            <a:pPr lvl="0"/>
            <a:endParaRPr lang="en-US" dirty="0"/>
          </a:p>
          <a:p>
            <a:pPr lvl="0"/>
            <a:r>
              <a:rPr lang="en-US" dirty="0"/>
              <a:t>Right now we are working to uniformly update charts with all EGD/Colonoscopy info for all patients 40 years or older, more info to come. For now, if you see Devon Jeppesen’s name in a chart it is likely updated with all EGD/Colonoscopy info up to that date. </a:t>
            </a:r>
          </a:p>
          <a:p>
            <a:pPr lvl="0"/>
            <a:endParaRPr lang="en-US" dirty="0"/>
          </a:p>
          <a:p>
            <a:pPr lvl="0"/>
            <a:r>
              <a:rPr lang="en-US" dirty="0"/>
              <a:t>Feel free to reach out Devon via TT or phone with questions any time. She is happy to look and see if a patient is due or if they clear for scope here but please remember there is only one surgical CM for all providers here at YK so it may take time for me to respond. </a:t>
            </a:r>
          </a:p>
        </p:txBody>
      </p:sp>
    </p:spTree>
    <p:extLst>
      <p:ext uri="{BB962C8B-B14F-4D97-AF65-F5344CB8AC3E}">
        <p14:creationId xmlns:p14="http://schemas.microsoft.com/office/powerpoint/2010/main" val="1862083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3926"/>
            <a:ext cx="8596668" cy="954851"/>
          </a:xfrm>
        </p:spPr>
        <p:txBody>
          <a:bodyPr>
            <a:normAutofit fontScale="90000"/>
          </a:bodyPr>
          <a:lstStyle/>
          <a:p>
            <a:pPr algn="ctr"/>
            <a:r>
              <a:rPr lang="en-US" sz="3200" dirty="0"/>
              <a:t>General Information – Set filters to check on past referrals prior to placing new ones</a:t>
            </a:r>
          </a:p>
        </p:txBody>
      </p:sp>
      <p:sp>
        <p:nvSpPr>
          <p:cNvPr id="3" name="Content Placeholder 2"/>
          <p:cNvSpPr>
            <a:spLocks noGrp="1"/>
          </p:cNvSpPr>
          <p:nvPr>
            <p:ph idx="1"/>
          </p:nvPr>
        </p:nvSpPr>
        <p:spPr>
          <a:xfrm>
            <a:off x="677334" y="1201479"/>
            <a:ext cx="8596668" cy="4839883"/>
          </a:xfrm>
        </p:spPr>
        <p:txBody>
          <a:bodyPr/>
          <a:lstStyle/>
          <a:p>
            <a:r>
              <a:rPr lang="en-US" dirty="0"/>
              <a:t>Check the shown filter to see what referrals have been sent on any given patient. This will cut down on duplicate referrals, and unnecessary requests to find basic information on when/if referrals have been placed.  </a:t>
            </a:r>
          </a:p>
          <a:p>
            <a:pPr marL="0" indent="0">
              <a:buNone/>
            </a:pPr>
            <a:endParaRPr lang="en-US" dirty="0"/>
          </a:p>
          <a:p>
            <a:pPr marL="0" indent="0">
              <a:buNone/>
            </a:pPr>
            <a:endParaRPr lang="en-US" dirty="0"/>
          </a:p>
          <a:p>
            <a:endParaRPr lang="en-US" dirty="0"/>
          </a:p>
          <a:p>
            <a:pPr marL="914400" lvl="2" indent="0">
              <a:buNone/>
            </a:pPr>
            <a:endParaRPr lang="en-US" dirty="0"/>
          </a:p>
        </p:txBody>
      </p:sp>
      <p:pic>
        <p:nvPicPr>
          <p:cNvPr id="8" name="Picture 7">
            <a:extLst>
              <a:ext uri="{FF2B5EF4-FFF2-40B4-BE49-F238E27FC236}">
                <a16:creationId xmlns:a16="http://schemas.microsoft.com/office/drawing/2014/main" id="{EE71ABEF-0C20-4D01-827D-F5AF194D9045}"/>
              </a:ext>
            </a:extLst>
          </p:cNvPr>
          <p:cNvPicPr>
            <a:picLocks noChangeAspect="1"/>
          </p:cNvPicPr>
          <p:nvPr/>
        </p:nvPicPr>
        <p:blipFill>
          <a:blip r:embed="rId2"/>
          <a:stretch>
            <a:fillRect/>
          </a:stretch>
        </p:blipFill>
        <p:spPr>
          <a:xfrm>
            <a:off x="278882" y="2160625"/>
            <a:ext cx="9896475" cy="4504032"/>
          </a:xfrm>
          <a:prstGeom prst="rect">
            <a:avLst/>
          </a:prstGeom>
        </p:spPr>
      </p:pic>
    </p:spTree>
    <p:extLst>
      <p:ext uri="{BB962C8B-B14F-4D97-AF65-F5344CB8AC3E}">
        <p14:creationId xmlns:p14="http://schemas.microsoft.com/office/powerpoint/2010/main" val="1811163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A6D4-82AE-4173-B3A1-005AC7501801}"/>
              </a:ext>
            </a:extLst>
          </p:cNvPr>
          <p:cNvSpPr>
            <a:spLocks noGrp="1"/>
          </p:cNvSpPr>
          <p:nvPr>
            <p:ph type="title"/>
          </p:nvPr>
        </p:nvSpPr>
        <p:spPr>
          <a:xfrm>
            <a:off x="677334" y="304800"/>
            <a:ext cx="8596668" cy="1320800"/>
          </a:xfrm>
        </p:spPr>
        <p:txBody>
          <a:bodyPr/>
          <a:lstStyle/>
          <a:p>
            <a:r>
              <a:rPr lang="en-US" dirty="0"/>
              <a:t>Has a referral been placed already within the last year? </a:t>
            </a:r>
          </a:p>
        </p:txBody>
      </p:sp>
      <p:sp>
        <p:nvSpPr>
          <p:cNvPr id="3" name="Content Placeholder 2">
            <a:extLst>
              <a:ext uri="{FF2B5EF4-FFF2-40B4-BE49-F238E27FC236}">
                <a16:creationId xmlns:a16="http://schemas.microsoft.com/office/drawing/2014/main" id="{2527F78F-18FB-4857-B8B9-2BED77F4F84E}"/>
              </a:ext>
            </a:extLst>
          </p:cNvPr>
          <p:cNvSpPr>
            <a:spLocks noGrp="1"/>
          </p:cNvSpPr>
          <p:nvPr>
            <p:ph idx="1"/>
          </p:nvPr>
        </p:nvSpPr>
        <p:spPr>
          <a:xfrm>
            <a:off x="677334" y="1601414"/>
            <a:ext cx="8596668" cy="3880773"/>
          </a:xfrm>
        </p:spPr>
        <p:txBody>
          <a:bodyPr/>
          <a:lstStyle/>
          <a:p>
            <a:r>
              <a:rPr lang="en-US" dirty="0"/>
              <a:t>If yes, </a:t>
            </a:r>
            <a:r>
              <a:rPr lang="en-US" b="1" i="1" dirty="0"/>
              <a:t>then the patient likely does not need a new referral</a:t>
            </a:r>
            <a:r>
              <a:rPr lang="en-US" dirty="0"/>
              <a:t>, unless there is an entirely new set of symptoms. </a:t>
            </a:r>
          </a:p>
          <a:p>
            <a:r>
              <a:rPr lang="en-US" dirty="0"/>
              <a:t>If you determine no referral needed, have the patient call the ANMC service for an appt. this is the fastest way for patients to get scheduled. Case managers cannot schedule ANMC appts for patients.  </a:t>
            </a:r>
          </a:p>
          <a:p>
            <a:r>
              <a:rPr lang="en-US" dirty="0"/>
              <a:t>How do I tell the patient to call? Recall these referral orders have ANMC numbers in them. If you place the order, but do not sign it, you can look at the number in the order details. Just refresh the chart without signing it, and the order will disappear. </a:t>
            </a:r>
          </a:p>
          <a:p>
            <a:endParaRPr lang="en-US" dirty="0"/>
          </a:p>
        </p:txBody>
      </p:sp>
      <p:pic>
        <p:nvPicPr>
          <p:cNvPr id="4" name="Picture 3">
            <a:extLst>
              <a:ext uri="{FF2B5EF4-FFF2-40B4-BE49-F238E27FC236}">
                <a16:creationId xmlns:a16="http://schemas.microsoft.com/office/drawing/2014/main" id="{18B70BF1-D643-4634-8813-FD9D789226C5}"/>
              </a:ext>
            </a:extLst>
          </p:cNvPr>
          <p:cNvPicPr>
            <a:picLocks noChangeAspect="1"/>
          </p:cNvPicPr>
          <p:nvPr/>
        </p:nvPicPr>
        <p:blipFill>
          <a:blip r:embed="rId2"/>
          <a:stretch>
            <a:fillRect/>
          </a:stretch>
        </p:blipFill>
        <p:spPr>
          <a:xfrm>
            <a:off x="4085817" y="4299857"/>
            <a:ext cx="4061766" cy="2414069"/>
          </a:xfrm>
          <a:prstGeom prst="rect">
            <a:avLst/>
          </a:prstGeom>
        </p:spPr>
      </p:pic>
    </p:spTree>
    <p:extLst>
      <p:ext uri="{BB962C8B-B14F-4D97-AF65-F5344CB8AC3E}">
        <p14:creationId xmlns:p14="http://schemas.microsoft.com/office/powerpoint/2010/main" val="15699903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DF69-A9E7-4F5E-AD8F-6436FC7B9245}"/>
              </a:ext>
            </a:extLst>
          </p:cNvPr>
          <p:cNvSpPr>
            <a:spLocks noGrp="1"/>
          </p:cNvSpPr>
          <p:nvPr>
            <p:ph type="title"/>
          </p:nvPr>
        </p:nvSpPr>
        <p:spPr>
          <a:xfrm>
            <a:off x="677334" y="609600"/>
            <a:ext cx="8596668" cy="878958"/>
          </a:xfrm>
        </p:spPr>
        <p:txBody>
          <a:bodyPr>
            <a:normAutofit fontScale="90000"/>
          </a:bodyPr>
          <a:lstStyle/>
          <a:p>
            <a:r>
              <a:rPr lang="en-US" dirty="0"/>
              <a:t>General Information – remember effective communication is key</a:t>
            </a:r>
          </a:p>
        </p:txBody>
      </p:sp>
      <p:sp>
        <p:nvSpPr>
          <p:cNvPr id="3" name="Content Placeholder 2">
            <a:extLst>
              <a:ext uri="{FF2B5EF4-FFF2-40B4-BE49-F238E27FC236}">
                <a16:creationId xmlns:a16="http://schemas.microsoft.com/office/drawing/2014/main" id="{AA536BE0-664F-4676-A70B-B99E565B9907}"/>
              </a:ext>
            </a:extLst>
          </p:cNvPr>
          <p:cNvSpPr>
            <a:spLocks noGrp="1"/>
          </p:cNvSpPr>
          <p:nvPr>
            <p:ph idx="1"/>
          </p:nvPr>
        </p:nvSpPr>
        <p:spPr/>
        <p:txBody>
          <a:bodyPr/>
          <a:lstStyle/>
          <a:p>
            <a:r>
              <a:rPr lang="en-US" dirty="0"/>
              <a:t>Send NON-URGENT requests to the appropriate message pool, not individually. </a:t>
            </a:r>
          </a:p>
          <a:p>
            <a:endParaRPr lang="en-US" dirty="0"/>
          </a:p>
        </p:txBody>
      </p:sp>
    </p:spTree>
    <p:extLst>
      <p:ext uri="{BB962C8B-B14F-4D97-AF65-F5344CB8AC3E}">
        <p14:creationId xmlns:p14="http://schemas.microsoft.com/office/powerpoint/2010/main" val="910029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819400"/>
          </a:xfrm>
        </p:spPr>
        <p:txBody>
          <a:bodyPr>
            <a:normAutofit fontScale="90000"/>
          </a:bodyPr>
          <a:lstStyle/>
          <a:p>
            <a:r>
              <a:rPr lang="en-US" dirty="0"/>
              <a:t>Thank you for your time and attention. </a:t>
            </a:r>
            <a:br>
              <a:rPr lang="en-US" dirty="0"/>
            </a:br>
            <a:br>
              <a:rPr lang="en-US" dirty="0"/>
            </a:br>
            <a:r>
              <a:rPr lang="en-US" dirty="0"/>
              <a:t>This is a lot of information and this module is intended for you to have as a reference guide as well. </a:t>
            </a:r>
            <a:br>
              <a:rPr lang="en-US" dirty="0"/>
            </a:br>
            <a:br>
              <a:rPr lang="en-US" dirty="0"/>
            </a:br>
            <a:r>
              <a:rPr lang="en-US" dirty="0"/>
              <a:t>Please request a copy of this presentation if you found it helpful. </a:t>
            </a:r>
          </a:p>
        </p:txBody>
      </p:sp>
    </p:spTree>
    <p:extLst>
      <p:ext uri="{BB962C8B-B14F-4D97-AF65-F5344CB8AC3E}">
        <p14:creationId xmlns:p14="http://schemas.microsoft.com/office/powerpoint/2010/main" val="276911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7AC8A-FF2C-4AAF-B00B-80A2A541A951}"/>
              </a:ext>
            </a:extLst>
          </p:cNvPr>
          <p:cNvPicPr>
            <a:picLocks noChangeAspect="1"/>
          </p:cNvPicPr>
          <p:nvPr/>
        </p:nvPicPr>
        <p:blipFill>
          <a:blip r:embed="rId2"/>
          <a:stretch>
            <a:fillRect/>
          </a:stretch>
        </p:blipFill>
        <p:spPr>
          <a:xfrm>
            <a:off x="658000" y="381000"/>
            <a:ext cx="8239125" cy="6096000"/>
          </a:xfrm>
          <a:prstGeom prst="rect">
            <a:avLst/>
          </a:prstGeom>
        </p:spPr>
      </p:pic>
    </p:spTree>
    <p:extLst>
      <p:ext uri="{BB962C8B-B14F-4D97-AF65-F5344CB8AC3E}">
        <p14:creationId xmlns:p14="http://schemas.microsoft.com/office/powerpoint/2010/main" val="404423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file"/>
            <a:extLst>
              <a:ext uri="{FF2B5EF4-FFF2-40B4-BE49-F238E27FC236}">
                <a16:creationId xmlns:a16="http://schemas.microsoft.com/office/drawing/2014/main" id="{7ACE804C-1613-4D1A-8253-C2A2D764A3AA}"/>
              </a:ext>
            </a:extLst>
          </p:cNvPr>
          <p:cNvPicPr>
            <a:picLocks noChangeAspect="1"/>
          </p:cNvPicPr>
          <p:nvPr/>
        </p:nvPicPr>
        <p:blipFill>
          <a:blip r:embed="rId3"/>
          <a:stretch>
            <a:fillRect/>
          </a:stretch>
        </p:blipFill>
        <p:spPr>
          <a:xfrm>
            <a:off x="903768" y="0"/>
            <a:ext cx="3684112" cy="6858000"/>
          </a:xfrm>
          <a:prstGeom prst="rect">
            <a:avLst/>
          </a:prstGeom>
        </p:spPr>
      </p:pic>
      <p:sp>
        <p:nvSpPr>
          <p:cNvPr id="5" name="Arrow: Right 4">
            <a:extLst>
              <a:ext uri="{FF2B5EF4-FFF2-40B4-BE49-F238E27FC236}">
                <a16:creationId xmlns:a16="http://schemas.microsoft.com/office/drawing/2014/main" id="{A3757626-8499-4AEF-A086-51C518DCC2E8}"/>
              </a:ext>
            </a:extLst>
          </p:cNvPr>
          <p:cNvSpPr/>
          <p:nvPr/>
        </p:nvSpPr>
        <p:spPr>
          <a:xfrm rot="10800000">
            <a:off x="6188149" y="24200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4D029E-BAFD-4296-9FA5-FE62C9CCD8F0}"/>
              </a:ext>
            </a:extLst>
          </p:cNvPr>
          <p:cNvSpPr txBox="1"/>
          <p:nvPr/>
        </p:nvSpPr>
        <p:spPr>
          <a:xfrm>
            <a:off x="5401341" y="2904698"/>
            <a:ext cx="3019646" cy="646331"/>
          </a:xfrm>
          <a:prstGeom prst="rect">
            <a:avLst/>
          </a:prstGeom>
          <a:noFill/>
        </p:spPr>
        <p:txBody>
          <a:bodyPr wrap="square" rtlCol="0">
            <a:spAutoFit/>
          </a:bodyPr>
          <a:lstStyle/>
          <a:p>
            <a:r>
              <a:rPr lang="en-US" dirty="0"/>
              <a:t>Click on image for a larger, easier to read version </a:t>
            </a:r>
          </a:p>
        </p:txBody>
      </p:sp>
    </p:spTree>
    <p:extLst>
      <p:ext uri="{BB962C8B-B14F-4D97-AF65-F5344CB8AC3E}">
        <p14:creationId xmlns:p14="http://schemas.microsoft.com/office/powerpoint/2010/main" val="404267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770-8883-463B-B0C0-67F49EB39993}"/>
              </a:ext>
            </a:extLst>
          </p:cNvPr>
          <p:cNvSpPr>
            <a:spLocks noGrp="1"/>
          </p:cNvSpPr>
          <p:nvPr>
            <p:ph type="title"/>
          </p:nvPr>
        </p:nvSpPr>
        <p:spPr>
          <a:xfrm>
            <a:off x="677334" y="515382"/>
            <a:ext cx="8596668" cy="602512"/>
          </a:xfrm>
        </p:spPr>
        <p:txBody>
          <a:bodyPr>
            <a:noAutofit/>
          </a:bodyPr>
          <a:lstStyle/>
          <a:p>
            <a:r>
              <a:rPr lang="en-US" sz="2800" dirty="0"/>
              <a:t>How do I contact Case Management?</a:t>
            </a:r>
          </a:p>
        </p:txBody>
      </p:sp>
      <p:sp>
        <p:nvSpPr>
          <p:cNvPr id="3" name="Content Placeholder 2">
            <a:extLst>
              <a:ext uri="{FF2B5EF4-FFF2-40B4-BE49-F238E27FC236}">
                <a16:creationId xmlns:a16="http://schemas.microsoft.com/office/drawing/2014/main" id="{CA1B2ABA-DAE1-4990-8CD7-E7C4067E64BD}"/>
              </a:ext>
            </a:extLst>
          </p:cNvPr>
          <p:cNvSpPr>
            <a:spLocks noGrp="1"/>
          </p:cNvSpPr>
          <p:nvPr>
            <p:ph idx="1"/>
          </p:nvPr>
        </p:nvSpPr>
        <p:spPr>
          <a:xfrm>
            <a:off x="677334" y="2020186"/>
            <a:ext cx="8596668" cy="4021176"/>
          </a:xfrm>
        </p:spPr>
        <p:txBody>
          <a:bodyPr/>
          <a:lstStyle/>
          <a:p>
            <a:r>
              <a:rPr lang="en-US" dirty="0"/>
              <a:t>How to contact a Case Manager should be situational. You have several options for communication, </a:t>
            </a:r>
            <a:r>
              <a:rPr lang="en-US" i="1" dirty="0"/>
              <a:t>but each has special considerations</a:t>
            </a:r>
            <a:r>
              <a:rPr lang="en-US" dirty="0"/>
              <a:t>.</a:t>
            </a:r>
          </a:p>
          <a:p>
            <a:pPr marL="0" indent="0">
              <a:buNone/>
            </a:pPr>
            <a:r>
              <a:rPr lang="en-US" dirty="0"/>
              <a:t> </a:t>
            </a:r>
          </a:p>
          <a:p>
            <a:r>
              <a:rPr lang="en-US" dirty="0"/>
              <a:t>TigerConnect, PowerChart Message Center, aka Direct Secure Message or ‘DSM’, E-Mail and Phone are all at your disposal</a:t>
            </a:r>
          </a:p>
          <a:p>
            <a:endParaRPr lang="en-US" dirty="0"/>
          </a:p>
          <a:p>
            <a:r>
              <a:rPr lang="en-US" dirty="0"/>
              <a:t>We will review the uses and limitations of each, and when one should be used over another</a:t>
            </a:r>
          </a:p>
          <a:p>
            <a:endParaRPr lang="en-US" dirty="0"/>
          </a:p>
        </p:txBody>
      </p:sp>
    </p:spTree>
    <p:extLst>
      <p:ext uri="{BB962C8B-B14F-4D97-AF65-F5344CB8AC3E}">
        <p14:creationId xmlns:p14="http://schemas.microsoft.com/office/powerpoint/2010/main" val="252231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5AF5446-D7DE-4BA7-946C-7E96EC0C2510}"/>
              </a:ext>
            </a:extLst>
          </p:cNvPr>
          <p:cNvPicPr>
            <a:picLocks noGrp="1" noChangeAspect="1"/>
          </p:cNvPicPr>
          <p:nvPr>
            <p:ph idx="1"/>
          </p:nvPr>
        </p:nvPicPr>
        <p:blipFill>
          <a:blip r:embed="rId2"/>
          <a:stretch>
            <a:fillRect/>
          </a:stretch>
        </p:blipFill>
        <p:spPr>
          <a:xfrm>
            <a:off x="677863" y="1537143"/>
            <a:ext cx="647700" cy="809625"/>
          </a:xfrm>
          <a:prstGeom prst="rect">
            <a:avLst/>
          </a:prstGeom>
        </p:spPr>
      </p:pic>
      <p:sp>
        <p:nvSpPr>
          <p:cNvPr id="4" name="Title 1">
            <a:extLst>
              <a:ext uri="{FF2B5EF4-FFF2-40B4-BE49-F238E27FC236}">
                <a16:creationId xmlns:a16="http://schemas.microsoft.com/office/drawing/2014/main" id="{C621D26B-E475-4F22-9C5B-7D8F109F850B}"/>
              </a:ext>
            </a:extLst>
          </p:cNvPr>
          <p:cNvSpPr>
            <a:spLocks noGrp="1"/>
          </p:cNvSpPr>
          <p:nvPr>
            <p:ph type="title"/>
          </p:nvPr>
        </p:nvSpPr>
        <p:spPr>
          <a:xfrm>
            <a:off x="677863" y="350875"/>
            <a:ext cx="8596312" cy="520996"/>
          </a:xfrm>
        </p:spPr>
        <p:txBody>
          <a:bodyPr>
            <a:noAutofit/>
          </a:bodyPr>
          <a:lstStyle/>
          <a:p>
            <a:r>
              <a:rPr lang="en-US" sz="2400" b="1" i="1" dirty="0"/>
              <a:t>Informal Communication </a:t>
            </a:r>
            <a:r>
              <a:rPr lang="en-US" sz="2400" dirty="0"/>
              <a:t>- TigerConnect or “TigerText”</a:t>
            </a:r>
          </a:p>
        </p:txBody>
      </p:sp>
      <p:sp>
        <p:nvSpPr>
          <p:cNvPr id="7" name="TextBox 6">
            <a:extLst>
              <a:ext uri="{FF2B5EF4-FFF2-40B4-BE49-F238E27FC236}">
                <a16:creationId xmlns:a16="http://schemas.microsoft.com/office/drawing/2014/main" id="{F9650155-4541-40F0-8499-1F19FC6C15DC}"/>
              </a:ext>
            </a:extLst>
          </p:cNvPr>
          <p:cNvSpPr txBox="1"/>
          <p:nvPr/>
        </p:nvSpPr>
        <p:spPr>
          <a:xfrm>
            <a:off x="1334165" y="1073199"/>
            <a:ext cx="7357730"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Perhaps quickest and most common way at YKHC today to reach someone. This useful messaging app is </a:t>
            </a:r>
            <a:r>
              <a:rPr lang="en-US" b="1" i="1" dirty="0"/>
              <a:t>secure</a:t>
            </a:r>
            <a:r>
              <a:rPr lang="en-US" dirty="0"/>
              <a:t>, meaning that you CAN text patient information freely within it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Connected to staff at YKHC, ANMC </a:t>
            </a:r>
            <a:r>
              <a:rPr lang="en-US" i="1" dirty="0"/>
              <a:t>and</a:t>
            </a:r>
            <a:r>
              <a:rPr lang="en-US" dirty="0"/>
              <a:t> Patients (separate trainings on TigerConnect available)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Use like texting: When needing to ask general questions or chat. PLEASE, LIMIT USE when sending specific patient requests. This is best saved to the chart utilizing the PowerChart Message Center. </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i="1" dirty="0">
                <a:solidFill>
                  <a:srgbClr val="FF0000"/>
                </a:solidFill>
              </a:rPr>
              <a:t>*Note* </a:t>
            </a:r>
            <a:r>
              <a:rPr lang="en-US" dirty="0"/>
              <a:t>TT messages last for only 4 days, so if a case manager is out of the office, the message may be missed entirely. Make sure your messages are in a ‘read’ status if it is urgent. and LOOK FOR this symbol:  </a:t>
            </a:r>
          </a:p>
          <a:p>
            <a:pPr marL="285750" indent="-285750">
              <a:buFont typeface="Wingdings" panose="05000000000000000000" pitchFamily="2" charset="2"/>
              <a:buChar char="Ø"/>
            </a:pPr>
            <a:endParaRPr lang="en-US" dirty="0"/>
          </a:p>
        </p:txBody>
      </p:sp>
      <p:pic>
        <p:nvPicPr>
          <p:cNvPr id="2" name="Picture 1">
            <a:extLst>
              <a:ext uri="{FF2B5EF4-FFF2-40B4-BE49-F238E27FC236}">
                <a16:creationId xmlns:a16="http://schemas.microsoft.com/office/drawing/2014/main" id="{FED3AA17-3189-4B51-9C43-48EA688E8A61}"/>
              </a:ext>
            </a:extLst>
          </p:cNvPr>
          <p:cNvPicPr>
            <a:picLocks noChangeAspect="1"/>
          </p:cNvPicPr>
          <p:nvPr/>
        </p:nvPicPr>
        <p:blipFill>
          <a:blip r:embed="rId3"/>
          <a:stretch>
            <a:fillRect/>
          </a:stretch>
        </p:blipFill>
        <p:spPr>
          <a:xfrm>
            <a:off x="4736583" y="4989548"/>
            <a:ext cx="1579156" cy="455011"/>
          </a:xfrm>
          <a:prstGeom prst="rect">
            <a:avLst/>
          </a:prstGeom>
        </p:spPr>
      </p:pic>
    </p:spTree>
    <p:extLst>
      <p:ext uri="{BB962C8B-B14F-4D97-AF65-F5344CB8AC3E}">
        <p14:creationId xmlns:p14="http://schemas.microsoft.com/office/powerpoint/2010/main" val="24982749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7152</TotalTime>
  <Words>6969</Words>
  <Application>Microsoft Office PowerPoint</Application>
  <PresentationFormat>Widescreen</PresentationFormat>
  <Paragraphs>402</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Courier New</vt:lpstr>
      <vt:lpstr>Symbol</vt:lpstr>
      <vt:lpstr>Times New Roman</vt:lpstr>
      <vt:lpstr>Trebuchet MS</vt:lpstr>
      <vt:lpstr>Wingdings</vt:lpstr>
      <vt:lpstr>Wingdings 3</vt:lpstr>
      <vt:lpstr>Facet</vt:lpstr>
      <vt:lpstr>YKHC Provider Training: Medical &amp; Surgical Case Management</vt:lpstr>
      <vt:lpstr>Types of Case Management at YKHC</vt:lpstr>
      <vt:lpstr>Who do I Contact?  Check PowerChart “Banner Bar” for Patient Information First</vt:lpstr>
      <vt:lpstr>FIN (Financial Information Number), aka “specific encounter”</vt:lpstr>
      <vt:lpstr>How Can We Help You?</vt:lpstr>
      <vt:lpstr>PowerPoint Presentation</vt:lpstr>
      <vt:lpstr>PowerPoint Presentation</vt:lpstr>
      <vt:lpstr>How do I contact Case Management?</vt:lpstr>
      <vt:lpstr>Informal Communication - TigerConnect or “TigerText”</vt:lpstr>
      <vt:lpstr>Informal Communication - TigerConnect or “TigerText”</vt:lpstr>
      <vt:lpstr>Informal Communication - TigerConnect or “TigerText” – What a DND with Auto-Reply looks like: </vt:lpstr>
      <vt:lpstr>Formal Communication – PowerChart Message Center &amp; ‘Communicate’</vt:lpstr>
      <vt:lpstr>Formal Communication – using ‘save to chart’ </vt:lpstr>
      <vt:lpstr>Formal Communication – Message Center – Individual Vs. Pool</vt:lpstr>
      <vt:lpstr>Formal Communication – PowerChart Message Center – Pools</vt:lpstr>
      <vt:lpstr>General Communication - Phone and E-Mail</vt:lpstr>
      <vt:lpstr>URGENT COMMUNICATION – TigerConnect: Priority Messaging  </vt:lpstr>
      <vt:lpstr>Common Case Management Duties: Sending Referrals</vt:lpstr>
      <vt:lpstr>Referrals 101: Beneficiary vs. non-Beneficiary</vt:lpstr>
      <vt:lpstr>Example: Adult Referral Order for non-beneficiary, and one who needs an MRI</vt:lpstr>
      <vt:lpstr>Referrals 101: Types of referral orders</vt:lpstr>
      <vt:lpstr>PowerPoint Presentation</vt:lpstr>
      <vt:lpstr>Referrals 101: Considerations prior to placement of referral order</vt:lpstr>
      <vt:lpstr>Referrals 101: General information</vt:lpstr>
      <vt:lpstr>Internal Referrals to YKHC Departments: Dental</vt:lpstr>
      <vt:lpstr>Internal Referrals to YKHC Departments: Optometry</vt:lpstr>
      <vt:lpstr>Internal Referrals: YKHC Departments – Audiology, Diabetes (SDPI Grant), Physical Therapy</vt:lpstr>
      <vt:lpstr>External Referral Order Guidelines by Service: </vt:lpstr>
      <vt:lpstr>Current Referral Order Guidelines by Service: </vt:lpstr>
      <vt:lpstr>Current Referral Order Guidelines by Service: </vt:lpstr>
      <vt:lpstr>PowerPoint Presentation</vt:lpstr>
      <vt:lpstr>YKHC Pain Contracts</vt:lpstr>
      <vt:lpstr>YKHC Pain Contracts  Policy in Powerform</vt:lpstr>
      <vt:lpstr>YKHC Pain Contracts</vt:lpstr>
      <vt:lpstr>YKHC Pain Contracts – Consent for initial treatment</vt:lpstr>
      <vt:lpstr>YKHC Pain Contracts</vt:lpstr>
      <vt:lpstr>YKHC Pain Contracts</vt:lpstr>
      <vt:lpstr>YKHC Pain Contracts</vt:lpstr>
      <vt:lpstr>ANMC Pain Management Referrals </vt:lpstr>
      <vt:lpstr>Prenatal Case Management</vt:lpstr>
      <vt:lpstr>Women’s Health – CDC Grant, Breast &amp; Cervical</vt:lpstr>
      <vt:lpstr>Women’s Health – GYN/High Risk Postpartum</vt:lpstr>
      <vt:lpstr>Women’s Health General Referrals &amp; Follow Up</vt:lpstr>
      <vt:lpstr>Follow Up Appointments using Orders</vt:lpstr>
      <vt:lpstr>Follow Up Appointments using Orders</vt:lpstr>
      <vt:lpstr>Follow Up Appointments using Orders</vt:lpstr>
      <vt:lpstr>SRC service region villages - VTC orders should be considered in corresponding villages (denoted by color):</vt:lpstr>
      <vt:lpstr>Surgical Case Management</vt:lpstr>
      <vt:lpstr>Surgical Case Management</vt:lpstr>
      <vt:lpstr>Surgical Case Management- Surgery or GI?</vt:lpstr>
      <vt:lpstr>Surgical Case Management</vt:lpstr>
      <vt:lpstr>Surgical Case Management</vt:lpstr>
      <vt:lpstr>PowerPoint Presentation</vt:lpstr>
      <vt:lpstr>Surgical Case Management</vt:lpstr>
      <vt:lpstr>General Information – Set filters to check on past referrals prior to placing new ones</vt:lpstr>
      <vt:lpstr>Has a referral been placed already within the last year? </vt:lpstr>
      <vt:lpstr>General Information – remember effective communication is key</vt:lpstr>
      <vt:lpstr>Thank you for your time and attention.   This is a lot of information and this module is intended for you to have as a reference guide as well.   Please request a copy of this presentation if you found it helpful. </vt:lpstr>
    </vt:vector>
  </TitlesOfParts>
  <Company>Yukon Kuskokwim Health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 Rounds Case Management</dc:title>
  <dc:creator>Nancy Vernon</dc:creator>
  <cp:lastModifiedBy>Matt Scott</cp:lastModifiedBy>
  <cp:revision>209</cp:revision>
  <dcterms:created xsi:type="dcterms:W3CDTF">2018-03-13T00:25:12Z</dcterms:created>
  <dcterms:modified xsi:type="dcterms:W3CDTF">2024-08-28T01:01:49Z</dcterms:modified>
</cp:coreProperties>
</file>